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9" r:id="rId1"/>
  </p:sldMasterIdLst>
  <p:notesMasterIdLst>
    <p:notesMasterId r:id="rId3"/>
  </p:notesMasterIdLst>
  <p:sldIdLst>
    <p:sldId id="256" r:id="rId2"/>
  </p:sldIdLst>
  <p:sldSz cx="43891200" cy="329184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9551">
          <p15:clr>
            <a:srgbClr val="A4A3A4"/>
          </p15:clr>
        </p15:guide>
        <p15:guide id="2" orient="horz" pos="10368">
          <p15:clr>
            <a:srgbClr val="A4A3A4"/>
          </p15:clr>
        </p15:guide>
        <p15:guide id="3" pos="21376">
          <p15:clr>
            <a:srgbClr val="A4A3A4"/>
          </p15:clr>
        </p15:guide>
        <p15:guide id="4" pos="6187">
          <p15:clr>
            <a:srgbClr val="A4A3A4"/>
          </p15:clr>
        </p15:guide>
        <p15:guide id="5" pos="26410">
          <p15:clr>
            <a:srgbClr val="A4A3A4"/>
          </p15:clr>
        </p15:guide>
        <p15:guide id="6" pos="1217">
          <p15:clr>
            <a:srgbClr val="A4A3A4"/>
          </p15:clr>
        </p15:guide>
        <p15:guide id="7" pos="19873">
          <p15:clr>
            <a:srgbClr val="A4A3A4"/>
          </p15:clr>
        </p15:guide>
        <p15:guide id="8" pos="775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68"/>
  </p:normalViewPr>
  <p:slideViewPr>
    <p:cSldViewPr snapToGrid="0">
      <p:cViewPr>
        <p:scale>
          <a:sx n="20" d="100"/>
          <a:sy n="20" d="100"/>
        </p:scale>
        <p:origin x="2152" y="376"/>
      </p:cViewPr>
      <p:guideLst>
        <p:guide orient="horz" pos="19551"/>
        <p:guide orient="horz" pos="10368"/>
        <p:guide pos="21376"/>
        <p:guide pos="6187"/>
        <p:guide pos="26410"/>
        <p:guide pos="1217"/>
        <p:guide pos="19873"/>
        <p:guide pos="775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48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48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48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48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48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48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48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48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48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0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Google Shape;32;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 name="Google Shape;33;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28"/>
        <p:cNvGrpSpPr/>
        <p:nvPr/>
      </p:nvGrpSpPr>
      <p:grpSpPr>
        <a:xfrm>
          <a:off x="0" y="0"/>
          <a:ext cx="0" cy="0"/>
          <a:chOff x="0" y="0"/>
          <a:chExt cx="0" cy="0"/>
        </a:xfrm>
      </p:grpSpPr>
      <p:sp>
        <p:nvSpPr>
          <p:cNvPr id="29" name="Google Shape;29;p2"/>
          <p:cNvSpPr>
            <a:spLocks noGrp="1"/>
          </p:cNvSpPr>
          <p:nvPr>
            <p:ph type="pic" idx="2"/>
          </p:nvPr>
        </p:nvSpPr>
        <p:spPr>
          <a:xfrm>
            <a:off x="12304713" y="9976466"/>
            <a:ext cx="19243675" cy="12045642"/>
          </a:xfrm>
          <a:prstGeom prst="rect">
            <a:avLst/>
          </a:prstGeom>
          <a:noFill/>
          <a:ln>
            <a:noFill/>
          </a:ln>
        </p:spPr>
        <p:txBody>
          <a:bodyPr spcFirstLastPara="1" wrap="square" lIns="91425" tIns="45700" rIns="91425" bIns="45700" anchor="t" anchorCtr="0"/>
          <a:lstStyle>
            <a:lvl1pPr marR="0" lvl="0" algn="l" rtl="0">
              <a:lnSpc>
                <a:spcPct val="90000"/>
              </a:lnSpc>
              <a:spcBef>
                <a:spcPts val="4800"/>
              </a:spcBef>
              <a:spcAft>
                <a:spcPts val="0"/>
              </a:spcAft>
              <a:buClr>
                <a:schemeClr val="dk1"/>
              </a:buClr>
              <a:buSzPts val="9600"/>
              <a:buFont typeface="Arial"/>
              <a:buChar char="•"/>
              <a:defRPr sz="9600" b="0" i="0" u="none" strike="noStrike" cap="none">
                <a:solidFill>
                  <a:schemeClr val="dk1"/>
                </a:solidFill>
                <a:latin typeface="Verdana"/>
                <a:ea typeface="Verdana"/>
                <a:cs typeface="Verdana"/>
                <a:sym typeface="Verdana"/>
              </a:defRPr>
            </a:lvl1pPr>
            <a:lvl2pPr marR="0" lvl="1" algn="l" rtl="0">
              <a:lnSpc>
                <a:spcPct val="90000"/>
              </a:lnSpc>
              <a:spcBef>
                <a:spcPts val="2400"/>
              </a:spcBef>
              <a:spcAft>
                <a:spcPts val="0"/>
              </a:spcAft>
              <a:buClr>
                <a:schemeClr val="dk1"/>
              </a:buClr>
              <a:buSzPts val="11520"/>
              <a:buFont typeface="Arial"/>
              <a:buChar char="•"/>
              <a:defRPr sz="11520" b="0" i="0" u="none" strike="noStrike" cap="none">
                <a:solidFill>
                  <a:schemeClr val="dk1"/>
                </a:solidFill>
                <a:latin typeface="Calibri"/>
                <a:ea typeface="Calibri"/>
                <a:cs typeface="Calibri"/>
                <a:sym typeface="Calibri"/>
              </a:defRPr>
            </a:lvl2pPr>
            <a:lvl3pPr marR="0" lvl="2" algn="l" rtl="0">
              <a:lnSpc>
                <a:spcPct val="90000"/>
              </a:lnSpc>
              <a:spcBef>
                <a:spcPts val="240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3pPr>
            <a:lvl4pPr marR="0" lvl="3"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4pPr>
            <a:lvl5pPr marR="0" lvl="4"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R="0" lvl="5"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R="0" lvl="6"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R="0" lvl="7"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R="0" lvl="8"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30" name="Google Shape;30;p2"/>
          <p:cNvSpPr>
            <a:spLocks noGrp="1"/>
          </p:cNvSpPr>
          <p:nvPr>
            <p:ph type="pic" idx="3"/>
          </p:nvPr>
        </p:nvSpPr>
        <p:spPr>
          <a:xfrm>
            <a:off x="33934400" y="22022108"/>
            <a:ext cx="7994507" cy="9101138"/>
          </a:xfrm>
          <a:prstGeom prst="rect">
            <a:avLst/>
          </a:prstGeom>
          <a:noFill/>
          <a:ln>
            <a:noFill/>
          </a:ln>
        </p:spPr>
        <p:txBody>
          <a:bodyPr spcFirstLastPara="1" wrap="square" lIns="91425" tIns="45700" rIns="91425" bIns="45700" anchor="t" anchorCtr="0"/>
          <a:lstStyle>
            <a:lvl1pPr marR="0" lvl="0" algn="l" rtl="0">
              <a:lnSpc>
                <a:spcPct val="90000"/>
              </a:lnSpc>
              <a:spcBef>
                <a:spcPts val="4800"/>
              </a:spcBef>
              <a:spcAft>
                <a:spcPts val="0"/>
              </a:spcAft>
              <a:buClr>
                <a:schemeClr val="dk1"/>
              </a:buClr>
              <a:buSzPts val="9600"/>
              <a:buFont typeface="Arial"/>
              <a:buChar char="•"/>
              <a:defRPr sz="9600" b="0" i="0" u="none" strike="noStrike" cap="none">
                <a:solidFill>
                  <a:schemeClr val="dk1"/>
                </a:solidFill>
                <a:latin typeface="Verdana"/>
                <a:ea typeface="Verdana"/>
                <a:cs typeface="Verdana"/>
                <a:sym typeface="Verdana"/>
              </a:defRPr>
            </a:lvl1pPr>
            <a:lvl2pPr marR="0" lvl="1" algn="l" rtl="0">
              <a:lnSpc>
                <a:spcPct val="90000"/>
              </a:lnSpc>
              <a:spcBef>
                <a:spcPts val="2400"/>
              </a:spcBef>
              <a:spcAft>
                <a:spcPts val="0"/>
              </a:spcAft>
              <a:buClr>
                <a:schemeClr val="dk1"/>
              </a:buClr>
              <a:buSzPts val="11520"/>
              <a:buFont typeface="Arial"/>
              <a:buChar char="•"/>
              <a:defRPr sz="11520" b="0" i="0" u="none" strike="noStrike" cap="none">
                <a:solidFill>
                  <a:schemeClr val="dk1"/>
                </a:solidFill>
                <a:latin typeface="Calibri"/>
                <a:ea typeface="Calibri"/>
                <a:cs typeface="Calibri"/>
                <a:sym typeface="Calibri"/>
              </a:defRPr>
            </a:lvl2pPr>
            <a:lvl3pPr marR="0" lvl="2" algn="l" rtl="0">
              <a:lnSpc>
                <a:spcPct val="90000"/>
              </a:lnSpc>
              <a:spcBef>
                <a:spcPts val="240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3pPr>
            <a:lvl4pPr marR="0" lvl="3"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4pPr>
            <a:lvl5pPr marR="0" lvl="4"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R="0" lvl="5"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R="0" lvl="6"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R="0" lvl="7"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R="0" lvl="8"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p:nvPr/>
        </p:nvSpPr>
        <p:spPr>
          <a:xfrm>
            <a:off x="732758" y="1731788"/>
            <a:ext cx="42425683" cy="30491667"/>
          </a:xfrm>
          <a:prstGeom prst="rect">
            <a:avLst/>
          </a:prstGeom>
          <a:solidFill>
            <a:srgbClr val="EBEBE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7000" b="0" i="0" u="none" strike="noStrike" cap="none">
              <a:solidFill>
                <a:schemeClr val="lt1"/>
              </a:solidFill>
              <a:latin typeface="Arial"/>
              <a:ea typeface="Arial"/>
              <a:cs typeface="Arial"/>
              <a:sym typeface="Arial"/>
            </a:endParaRPr>
          </a:p>
        </p:txBody>
      </p:sp>
      <p:sp>
        <p:nvSpPr>
          <p:cNvPr id="11" name="Google Shape;11;p1"/>
          <p:cNvSpPr/>
          <p:nvPr/>
        </p:nvSpPr>
        <p:spPr>
          <a:xfrm>
            <a:off x="32804491" y="1731788"/>
            <a:ext cx="10353950" cy="30491667"/>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7000" b="0" i="0" u="none" strike="noStrike" cap="none">
              <a:solidFill>
                <a:schemeClr val="lt1"/>
              </a:solidFill>
              <a:latin typeface="Arial"/>
              <a:ea typeface="Arial"/>
              <a:cs typeface="Arial"/>
              <a:sym typeface="Arial"/>
            </a:endParaRPr>
          </a:p>
        </p:txBody>
      </p:sp>
      <p:sp>
        <p:nvSpPr>
          <p:cNvPr id="12" name="Google Shape;12;p1"/>
          <p:cNvSpPr/>
          <p:nvPr/>
        </p:nvSpPr>
        <p:spPr>
          <a:xfrm>
            <a:off x="9988062" y="720448"/>
            <a:ext cx="33170380" cy="1828799"/>
          </a:xfrm>
          <a:prstGeom prst="rect">
            <a:avLst/>
          </a:prstGeom>
          <a:solidFill>
            <a:srgbClr val="F3BF2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7000" b="0" i="0" u="none" strike="noStrike" cap="none">
              <a:solidFill>
                <a:schemeClr val="dk1"/>
              </a:solidFill>
              <a:latin typeface="Calibri"/>
              <a:ea typeface="Calibri"/>
              <a:cs typeface="Calibri"/>
              <a:sym typeface="Calibri"/>
            </a:endParaRPr>
          </a:p>
        </p:txBody>
      </p:sp>
      <p:sp>
        <p:nvSpPr>
          <p:cNvPr id="13" name="Google Shape;13;p1"/>
          <p:cNvSpPr txBox="1"/>
          <p:nvPr/>
        </p:nvSpPr>
        <p:spPr>
          <a:xfrm>
            <a:off x="12280010" y="758646"/>
            <a:ext cx="30878431" cy="1790601"/>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lt1"/>
              </a:buClr>
              <a:buSzPts val="5400"/>
              <a:buFont typeface="Impact"/>
              <a:buNone/>
            </a:pPr>
            <a:r>
              <a:rPr lang="en-US" sz="5400" b="0" i="0" u="none" strike="noStrike" cap="none">
                <a:solidFill>
                  <a:schemeClr val="lt1"/>
                </a:solidFill>
                <a:latin typeface="Impact"/>
                <a:ea typeface="Impact"/>
                <a:cs typeface="Impact"/>
                <a:sym typeface="Impact"/>
              </a:rPr>
              <a:t>Electrical Engineering and Computer Science</a:t>
            </a:r>
            <a:endParaRPr sz="5400" b="0" i="0" u="none" strike="noStrike" cap="none">
              <a:solidFill>
                <a:schemeClr val="lt1"/>
              </a:solidFill>
              <a:latin typeface="Impact"/>
              <a:ea typeface="Impact"/>
              <a:cs typeface="Impact"/>
              <a:sym typeface="Impact"/>
            </a:endParaRPr>
          </a:p>
        </p:txBody>
      </p:sp>
      <p:sp>
        <p:nvSpPr>
          <p:cNvPr id="14" name="Google Shape;14;p1"/>
          <p:cNvSpPr/>
          <p:nvPr/>
        </p:nvSpPr>
        <p:spPr>
          <a:xfrm>
            <a:off x="732758" y="1731788"/>
            <a:ext cx="10353950" cy="30491667"/>
          </a:xfrm>
          <a:prstGeom prst="rect">
            <a:avLst/>
          </a:prstGeom>
          <a:solidFill>
            <a:srgbClr val="E0552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7000" b="0" i="0" u="none" strike="noStrike" cap="none">
              <a:solidFill>
                <a:schemeClr val="lt1"/>
              </a:solidFill>
              <a:latin typeface="Arial"/>
              <a:ea typeface="Arial"/>
              <a:cs typeface="Arial"/>
              <a:sym typeface="Arial"/>
            </a:endParaRPr>
          </a:p>
        </p:txBody>
      </p:sp>
      <p:pic>
        <p:nvPicPr>
          <p:cNvPr id="15" name="Google Shape;15;p1" descr="OSU_horizontal_2C_W_over_B.eps"/>
          <p:cNvPicPr preferRelativeResize="0"/>
          <p:nvPr/>
        </p:nvPicPr>
        <p:blipFill rotWithShape="1">
          <a:blip r:embed="rId3">
            <a:alphaModFix/>
          </a:blip>
          <a:srcRect/>
          <a:stretch/>
        </p:blipFill>
        <p:spPr>
          <a:xfrm>
            <a:off x="2400021" y="28559363"/>
            <a:ext cx="7046627" cy="2247216"/>
          </a:xfrm>
          <a:prstGeom prst="rect">
            <a:avLst/>
          </a:prstGeom>
          <a:noFill/>
          <a:ln>
            <a:noFill/>
          </a:ln>
        </p:spPr>
      </p:pic>
      <p:cxnSp>
        <p:nvCxnSpPr>
          <p:cNvPr id="16" name="Google Shape;16;p1"/>
          <p:cNvCxnSpPr/>
          <p:nvPr/>
        </p:nvCxnSpPr>
        <p:spPr>
          <a:xfrm rot="10800000">
            <a:off x="11086708" y="-1930400"/>
            <a:ext cx="0" cy="1676402"/>
          </a:xfrm>
          <a:prstGeom prst="straightConnector1">
            <a:avLst/>
          </a:prstGeom>
          <a:noFill/>
          <a:ln w="28575" cap="flat" cmpd="sng">
            <a:solidFill>
              <a:schemeClr val="dk1"/>
            </a:solidFill>
            <a:prstDash val="dash"/>
            <a:miter lim="800000"/>
            <a:headEnd type="none" w="sm" len="sm"/>
            <a:tailEnd type="none" w="sm" len="sm"/>
          </a:ln>
        </p:spPr>
      </p:cxnSp>
      <p:sp>
        <p:nvSpPr>
          <p:cNvPr id="17" name="Google Shape;17;p1"/>
          <p:cNvSpPr txBox="1"/>
          <p:nvPr/>
        </p:nvSpPr>
        <p:spPr>
          <a:xfrm>
            <a:off x="9486509" y="-3200400"/>
            <a:ext cx="3200400" cy="1168399"/>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Clr>
                <a:schemeClr val="dk1"/>
              </a:buClr>
              <a:buSzPts val="5400"/>
              <a:buFont typeface="Arial"/>
              <a:buNone/>
            </a:pPr>
            <a:r>
              <a:rPr lang="en-US" sz="5400" b="0" i="0" u="none" strike="noStrike" cap="none">
                <a:solidFill>
                  <a:schemeClr val="dk1"/>
                </a:solidFill>
                <a:latin typeface="Arial"/>
                <a:ea typeface="Arial"/>
                <a:cs typeface="Arial"/>
                <a:sym typeface="Arial"/>
              </a:rPr>
              <a:t>FOLD</a:t>
            </a:r>
            <a:endParaRPr sz="5400" b="0" i="0" u="none" strike="noStrike" cap="none">
              <a:solidFill>
                <a:schemeClr val="dk1"/>
              </a:solidFill>
              <a:latin typeface="Arial"/>
              <a:ea typeface="Arial"/>
              <a:cs typeface="Arial"/>
              <a:sym typeface="Arial"/>
            </a:endParaRPr>
          </a:p>
        </p:txBody>
      </p:sp>
      <p:cxnSp>
        <p:nvCxnSpPr>
          <p:cNvPr id="18" name="Google Shape;18;p1"/>
          <p:cNvCxnSpPr/>
          <p:nvPr/>
        </p:nvCxnSpPr>
        <p:spPr>
          <a:xfrm rot="10800000">
            <a:off x="32804491" y="-1930400"/>
            <a:ext cx="0" cy="1676402"/>
          </a:xfrm>
          <a:prstGeom prst="straightConnector1">
            <a:avLst/>
          </a:prstGeom>
          <a:noFill/>
          <a:ln w="28575" cap="flat" cmpd="sng">
            <a:solidFill>
              <a:schemeClr val="dk1"/>
            </a:solidFill>
            <a:prstDash val="dash"/>
            <a:miter lim="800000"/>
            <a:headEnd type="none" w="sm" len="sm"/>
            <a:tailEnd type="none" w="sm" len="sm"/>
          </a:ln>
        </p:spPr>
      </p:cxnSp>
      <p:sp>
        <p:nvSpPr>
          <p:cNvPr id="19" name="Google Shape;19;p1"/>
          <p:cNvSpPr txBox="1"/>
          <p:nvPr/>
        </p:nvSpPr>
        <p:spPr>
          <a:xfrm>
            <a:off x="31204291" y="-3200400"/>
            <a:ext cx="3200400" cy="1168399"/>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Clr>
                <a:schemeClr val="dk1"/>
              </a:buClr>
              <a:buSzPts val="5400"/>
              <a:buFont typeface="Arial"/>
              <a:buNone/>
            </a:pPr>
            <a:r>
              <a:rPr lang="en-US" sz="5400" b="0" i="0" u="none" strike="noStrike" cap="none">
                <a:solidFill>
                  <a:schemeClr val="dk1"/>
                </a:solidFill>
                <a:latin typeface="Arial"/>
                <a:ea typeface="Arial"/>
                <a:cs typeface="Arial"/>
                <a:sym typeface="Arial"/>
              </a:rPr>
              <a:t>FOLD</a:t>
            </a:r>
            <a:endParaRPr sz="5400" b="0" i="0" u="none" strike="noStrike" cap="none">
              <a:solidFill>
                <a:schemeClr val="dk1"/>
              </a:solidFill>
              <a:latin typeface="Arial"/>
              <a:ea typeface="Arial"/>
              <a:cs typeface="Arial"/>
              <a:sym typeface="Arial"/>
            </a:endParaRPr>
          </a:p>
        </p:txBody>
      </p:sp>
      <p:cxnSp>
        <p:nvCxnSpPr>
          <p:cNvPr id="20" name="Google Shape;20;p1"/>
          <p:cNvCxnSpPr/>
          <p:nvPr/>
        </p:nvCxnSpPr>
        <p:spPr>
          <a:xfrm rot="10800000">
            <a:off x="11048216" y="33172401"/>
            <a:ext cx="0" cy="1676402"/>
          </a:xfrm>
          <a:prstGeom prst="straightConnector1">
            <a:avLst/>
          </a:prstGeom>
          <a:noFill/>
          <a:ln w="28575" cap="flat" cmpd="sng">
            <a:solidFill>
              <a:schemeClr val="dk1"/>
            </a:solidFill>
            <a:prstDash val="dash"/>
            <a:miter lim="800000"/>
            <a:headEnd type="none" w="sm" len="sm"/>
            <a:tailEnd type="none" w="sm" len="sm"/>
          </a:ln>
        </p:spPr>
      </p:cxnSp>
      <p:sp>
        <p:nvSpPr>
          <p:cNvPr id="21" name="Google Shape;21;p1"/>
          <p:cNvSpPr txBox="1"/>
          <p:nvPr/>
        </p:nvSpPr>
        <p:spPr>
          <a:xfrm>
            <a:off x="9446648" y="34899603"/>
            <a:ext cx="3200400" cy="1168399"/>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Clr>
                <a:schemeClr val="dk1"/>
              </a:buClr>
              <a:buSzPts val="5400"/>
              <a:buFont typeface="Arial"/>
              <a:buNone/>
            </a:pPr>
            <a:r>
              <a:rPr lang="en-US" sz="5400" b="0" i="0" u="none" strike="noStrike" cap="none">
                <a:solidFill>
                  <a:schemeClr val="dk1"/>
                </a:solidFill>
                <a:latin typeface="Arial"/>
                <a:ea typeface="Arial"/>
                <a:cs typeface="Arial"/>
                <a:sym typeface="Arial"/>
              </a:rPr>
              <a:t>FOLD</a:t>
            </a:r>
            <a:endParaRPr sz="5400" b="0" i="0" u="none" strike="noStrike" cap="none">
              <a:solidFill>
                <a:schemeClr val="dk1"/>
              </a:solidFill>
              <a:latin typeface="Arial"/>
              <a:ea typeface="Arial"/>
              <a:cs typeface="Arial"/>
              <a:sym typeface="Arial"/>
            </a:endParaRPr>
          </a:p>
        </p:txBody>
      </p:sp>
      <p:cxnSp>
        <p:nvCxnSpPr>
          <p:cNvPr id="22" name="Google Shape;22;p1"/>
          <p:cNvCxnSpPr/>
          <p:nvPr/>
        </p:nvCxnSpPr>
        <p:spPr>
          <a:xfrm rot="10800000">
            <a:off x="32805859" y="33172401"/>
            <a:ext cx="0" cy="1676402"/>
          </a:xfrm>
          <a:prstGeom prst="straightConnector1">
            <a:avLst/>
          </a:prstGeom>
          <a:noFill/>
          <a:ln w="28575" cap="flat" cmpd="sng">
            <a:solidFill>
              <a:schemeClr val="dk1"/>
            </a:solidFill>
            <a:prstDash val="dash"/>
            <a:miter lim="800000"/>
            <a:headEnd type="none" w="sm" len="sm"/>
            <a:tailEnd type="none" w="sm" len="sm"/>
          </a:ln>
        </p:spPr>
      </p:cxnSp>
      <p:sp>
        <p:nvSpPr>
          <p:cNvPr id="23" name="Google Shape;23;p1"/>
          <p:cNvSpPr txBox="1"/>
          <p:nvPr/>
        </p:nvSpPr>
        <p:spPr>
          <a:xfrm>
            <a:off x="31204291" y="34899603"/>
            <a:ext cx="3200400" cy="1168399"/>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Clr>
                <a:schemeClr val="dk1"/>
              </a:buClr>
              <a:buSzPts val="5400"/>
              <a:buFont typeface="Arial"/>
              <a:buNone/>
            </a:pPr>
            <a:r>
              <a:rPr lang="en-US" sz="5400" b="0" i="0" u="none" strike="noStrike" cap="none">
                <a:solidFill>
                  <a:schemeClr val="dk1"/>
                </a:solidFill>
                <a:latin typeface="Arial"/>
                <a:ea typeface="Arial"/>
                <a:cs typeface="Arial"/>
                <a:sym typeface="Arial"/>
              </a:rPr>
              <a:t>FOLD</a:t>
            </a:r>
            <a:endParaRPr sz="5400" b="0" i="0" u="none" strike="noStrike" cap="none">
              <a:solidFill>
                <a:schemeClr val="dk1"/>
              </a:solidFill>
              <a:latin typeface="Arial"/>
              <a:ea typeface="Arial"/>
              <a:cs typeface="Arial"/>
              <a:sym typeface="Arial"/>
            </a:endParaRPr>
          </a:p>
        </p:txBody>
      </p:sp>
      <p:cxnSp>
        <p:nvCxnSpPr>
          <p:cNvPr id="24" name="Google Shape;24;p1"/>
          <p:cNvCxnSpPr/>
          <p:nvPr/>
        </p:nvCxnSpPr>
        <p:spPr>
          <a:xfrm>
            <a:off x="-1092201" y="25473946"/>
            <a:ext cx="0" cy="1676402"/>
          </a:xfrm>
          <a:prstGeom prst="straightConnector1">
            <a:avLst/>
          </a:prstGeom>
          <a:noFill/>
          <a:ln w="28575" cap="flat" cmpd="sng">
            <a:solidFill>
              <a:schemeClr val="dk1"/>
            </a:solidFill>
            <a:prstDash val="dash"/>
            <a:miter lim="800000"/>
            <a:headEnd type="none" w="sm" len="sm"/>
            <a:tailEnd type="none" w="sm" len="sm"/>
          </a:ln>
        </p:spPr>
      </p:cxnSp>
      <p:sp>
        <p:nvSpPr>
          <p:cNvPr id="25" name="Google Shape;25;p1"/>
          <p:cNvSpPr txBox="1"/>
          <p:nvPr/>
        </p:nvSpPr>
        <p:spPr>
          <a:xfrm>
            <a:off x="-6807200" y="25041022"/>
            <a:ext cx="4876798" cy="2542251"/>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chemeClr val="dk1"/>
              </a:buClr>
              <a:buSzPts val="5400"/>
              <a:buFont typeface="Arial"/>
              <a:buNone/>
            </a:pPr>
            <a:r>
              <a:rPr lang="en-US" sz="5400" b="0" i="0" u="none" strike="noStrike" cap="none">
                <a:solidFill>
                  <a:schemeClr val="dk1"/>
                </a:solidFill>
                <a:latin typeface="Arial"/>
                <a:ea typeface="Arial"/>
                <a:cs typeface="Arial"/>
                <a:sym typeface="Arial"/>
              </a:rPr>
              <a:t>NO TEXT </a:t>
            </a:r>
            <a:endParaRPr/>
          </a:p>
          <a:p>
            <a:pPr marL="0" marR="0" lvl="0" indent="0" algn="ctr" rtl="0">
              <a:lnSpc>
                <a:spcPct val="120000"/>
              </a:lnSpc>
              <a:spcBef>
                <a:spcPts val="0"/>
              </a:spcBef>
              <a:spcAft>
                <a:spcPts val="0"/>
              </a:spcAft>
              <a:buClr>
                <a:schemeClr val="dk1"/>
              </a:buClr>
              <a:buSzPts val="5400"/>
              <a:buFont typeface="Arial"/>
              <a:buNone/>
            </a:pPr>
            <a:r>
              <a:rPr lang="en-US" sz="5400" b="0" i="0" u="none" strike="noStrike" cap="none">
                <a:solidFill>
                  <a:schemeClr val="dk1"/>
                </a:solidFill>
                <a:latin typeface="Arial"/>
                <a:ea typeface="Arial"/>
                <a:cs typeface="Arial"/>
                <a:sym typeface="Arial"/>
              </a:rPr>
              <a:t>IN ORANGE BOX BELOW THIS LINE</a:t>
            </a:r>
            <a:endParaRPr sz="5400" b="0" i="0" u="none" strike="noStrike" cap="none">
              <a:solidFill>
                <a:schemeClr val="dk1"/>
              </a:solidFill>
              <a:latin typeface="Arial"/>
              <a:ea typeface="Arial"/>
              <a:cs typeface="Arial"/>
              <a:sym typeface="Arial"/>
            </a:endParaRPr>
          </a:p>
        </p:txBody>
      </p:sp>
      <p:sp>
        <p:nvSpPr>
          <p:cNvPr id="26" name="Google Shape;26;p1"/>
          <p:cNvSpPr/>
          <p:nvPr/>
        </p:nvSpPr>
        <p:spPr>
          <a:xfrm>
            <a:off x="732759" y="720448"/>
            <a:ext cx="10353950" cy="1828799"/>
          </a:xfrm>
          <a:prstGeom prst="rect">
            <a:avLst/>
          </a:prstGeom>
          <a:solidFill>
            <a:srgbClr val="21212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7000" b="0" i="0" u="none" strike="noStrike" cap="none">
              <a:solidFill>
                <a:schemeClr val="dk1"/>
              </a:solidFill>
              <a:latin typeface="Arial"/>
              <a:ea typeface="Arial"/>
              <a:cs typeface="Arial"/>
              <a:sym typeface="Arial"/>
            </a:endParaRPr>
          </a:p>
        </p:txBody>
      </p:sp>
      <p:sp>
        <p:nvSpPr>
          <p:cNvPr id="27" name="Google Shape;27;p1"/>
          <p:cNvSpPr txBox="1"/>
          <p:nvPr/>
        </p:nvSpPr>
        <p:spPr>
          <a:xfrm>
            <a:off x="1920240" y="758646"/>
            <a:ext cx="11897360" cy="1790601"/>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lt1"/>
              </a:buClr>
              <a:buSzPts val="5400"/>
              <a:buFont typeface="Impact"/>
              <a:buNone/>
            </a:pPr>
            <a:r>
              <a:rPr lang="en-US" sz="5400" b="0" i="0" u="none" strike="noStrike" cap="none">
                <a:solidFill>
                  <a:schemeClr val="lt1"/>
                </a:solidFill>
                <a:latin typeface="Impact"/>
                <a:ea typeface="Impact"/>
                <a:cs typeface="Impact"/>
                <a:sym typeface="Impact"/>
              </a:rPr>
              <a:t>COLLEGE OF ENGINEERING</a:t>
            </a:r>
            <a:endParaRPr sz="5400" b="0" i="0" u="none" strike="noStrike" cap="none">
              <a:solidFill>
                <a:schemeClr val="lt1"/>
              </a:solidFill>
              <a:latin typeface="Impact"/>
              <a:ea typeface="Impact"/>
              <a:cs typeface="Impact"/>
              <a:sym typeface="Impact"/>
            </a:endParaRPr>
          </a:p>
        </p:txBody>
      </p: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jp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sp>
        <p:nvSpPr>
          <p:cNvPr id="35" name="Google Shape;35;p3"/>
          <p:cNvSpPr txBox="1"/>
          <p:nvPr/>
        </p:nvSpPr>
        <p:spPr>
          <a:xfrm>
            <a:off x="12292014" y="23095170"/>
            <a:ext cx="9418320" cy="677108"/>
          </a:xfrm>
          <a:prstGeom prst="rect">
            <a:avLst/>
          </a:prstGeom>
          <a:noFill/>
          <a:ln>
            <a:noFill/>
          </a:ln>
        </p:spPr>
        <p:txBody>
          <a:bodyPr spcFirstLastPara="1" wrap="square" lIns="0" tIns="0" rIns="0" bIns="0" anchor="t" anchorCtr="0">
            <a:noAutofit/>
          </a:bodyPr>
          <a:lstStyle/>
          <a:p>
            <a:pPr lvl="0">
              <a:lnSpc>
                <a:spcPct val="90000"/>
              </a:lnSpc>
              <a:buClr>
                <a:srgbClr val="E05529"/>
              </a:buClr>
              <a:buSzPts val="4800"/>
            </a:pPr>
            <a:r>
              <a:rPr lang="en-US" sz="4800" dirty="0">
                <a:solidFill>
                  <a:srgbClr val="E05529"/>
                </a:solidFill>
              </a:rPr>
              <a:t>STYLING &amp; DESIGN</a:t>
            </a:r>
            <a:endParaRPr sz="4800" b="0" i="0" u="none" strike="noStrike" cap="none" dirty="0">
              <a:solidFill>
                <a:srgbClr val="E05529"/>
              </a:solidFill>
              <a:latin typeface="Arial"/>
              <a:ea typeface="Arial"/>
              <a:cs typeface="Arial"/>
              <a:sym typeface="Arial"/>
            </a:endParaRPr>
          </a:p>
        </p:txBody>
      </p:sp>
      <p:sp>
        <p:nvSpPr>
          <p:cNvPr id="36" name="Google Shape;36;p3"/>
          <p:cNvSpPr txBox="1"/>
          <p:nvPr/>
        </p:nvSpPr>
        <p:spPr>
          <a:xfrm>
            <a:off x="12292014" y="24061092"/>
            <a:ext cx="9418320" cy="6873677"/>
          </a:xfrm>
          <a:prstGeom prst="rect">
            <a:avLst/>
          </a:prstGeom>
          <a:noFill/>
          <a:ln>
            <a:noFill/>
          </a:ln>
        </p:spPr>
        <p:txBody>
          <a:bodyPr spcFirstLastPara="1" wrap="square" lIns="0" tIns="0" rIns="0" bIns="0" anchor="t" anchorCtr="0">
            <a:noAutofit/>
          </a:bodyPr>
          <a:lstStyle/>
          <a:p>
            <a:pPr marL="508000" marR="0" lvl="0" indent="-457200" algn="l" rtl="0">
              <a:lnSpc>
                <a:spcPct val="120000"/>
              </a:lnSpc>
              <a:spcBef>
                <a:spcPts val="0"/>
              </a:spcBef>
              <a:spcAft>
                <a:spcPts val="0"/>
              </a:spcAft>
              <a:buClr>
                <a:schemeClr val="dk1"/>
              </a:buClr>
              <a:buSzPts val="2800"/>
              <a:buFont typeface="Arial" charset="0"/>
              <a:buChar char="•"/>
            </a:pPr>
            <a:r>
              <a:rPr lang="en-US" sz="2800" dirty="0">
                <a:solidFill>
                  <a:schemeClr val="dk1"/>
                </a:solidFill>
                <a:latin typeface="Verdana" charset="0"/>
                <a:ea typeface="Verdana" charset="0"/>
                <a:cs typeface="Verdana" charset="0"/>
              </a:rPr>
              <a:t>The front end of this application is built using ReactJS components. These components include things like header bars and side menus that combine to form the entire page. This made the page modular and easy to experiment with</a:t>
            </a:r>
            <a:r>
              <a:rPr lang="en-US" sz="2800" dirty="0" smtClean="0">
                <a:solidFill>
                  <a:schemeClr val="dk1"/>
                </a:solidFill>
                <a:latin typeface="Verdana" charset="0"/>
                <a:ea typeface="Verdana" charset="0"/>
                <a:cs typeface="Verdana" charset="0"/>
              </a:rPr>
              <a:t>.</a:t>
            </a:r>
          </a:p>
          <a:p>
            <a:pPr marL="508000" marR="0" lvl="0" indent="-457200" algn="l" rtl="0">
              <a:lnSpc>
                <a:spcPct val="120000"/>
              </a:lnSpc>
              <a:spcBef>
                <a:spcPts val="0"/>
              </a:spcBef>
              <a:spcAft>
                <a:spcPts val="0"/>
              </a:spcAft>
              <a:buClr>
                <a:schemeClr val="dk1"/>
              </a:buClr>
              <a:buSzPts val="2800"/>
              <a:buFont typeface="Arial" charset="0"/>
              <a:buChar char="•"/>
            </a:pPr>
            <a:endParaRPr sz="2800" dirty="0">
              <a:solidFill>
                <a:schemeClr val="dk1"/>
              </a:solidFill>
              <a:latin typeface="Verdana" charset="0"/>
              <a:ea typeface="Verdana" charset="0"/>
              <a:cs typeface="Verdana" charset="0"/>
            </a:endParaRPr>
          </a:p>
          <a:p>
            <a:pPr marL="508000" marR="0" lvl="0" indent="-457200" algn="l" rtl="0">
              <a:lnSpc>
                <a:spcPct val="120000"/>
              </a:lnSpc>
              <a:spcBef>
                <a:spcPts val="0"/>
              </a:spcBef>
              <a:spcAft>
                <a:spcPts val="0"/>
              </a:spcAft>
              <a:buClr>
                <a:schemeClr val="dk1"/>
              </a:buClr>
              <a:buSzPts val="2800"/>
              <a:buFont typeface="Arial" charset="0"/>
              <a:buChar char="•"/>
            </a:pPr>
            <a:r>
              <a:rPr lang="en-US" sz="2800" dirty="0">
                <a:solidFill>
                  <a:schemeClr val="dk1"/>
                </a:solidFill>
                <a:latin typeface="Verdana" charset="0"/>
                <a:ea typeface="Verdana" charset="0"/>
                <a:cs typeface="Verdana" charset="0"/>
              </a:rPr>
              <a:t>The styling of the page is done using Sass, which is compiled into CSS code</a:t>
            </a:r>
            <a:r>
              <a:rPr lang="en-US" sz="2800" dirty="0" smtClean="0">
                <a:solidFill>
                  <a:schemeClr val="dk1"/>
                </a:solidFill>
                <a:latin typeface="Verdana" charset="0"/>
                <a:ea typeface="Verdana" charset="0"/>
                <a:cs typeface="Verdana" charset="0"/>
              </a:rPr>
              <a:t>.</a:t>
            </a:r>
          </a:p>
          <a:p>
            <a:pPr marL="508000" marR="0" lvl="0" indent="-457200" algn="l" rtl="0">
              <a:lnSpc>
                <a:spcPct val="120000"/>
              </a:lnSpc>
              <a:spcBef>
                <a:spcPts val="0"/>
              </a:spcBef>
              <a:spcAft>
                <a:spcPts val="0"/>
              </a:spcAft>
              <a:buClr>
                <a:schemeClr val="dk1"/>
              </a:buClr>
              <a:buSzPts val="2800"/>
              <a:buFont typeface="Arial" charset="0"/>
              <a:buChar char="•"/>
            </a:pPr>
            <a:endParaRPr sz="2800" dirty="0">
              <a:solidFill>
                <a:schemeClr val="dk1"/>
              </a:solidFill>
              <a:latin typeface="Verdana" charset="0"/>
              <a:ea typeface="Verdana" charset="0"/>
              <a:cs typeface="Verdana" charset="0"/>
            </a:endParaRPr>
          </a:p>
          <a:p>
            <a:pPr marL="508000" marR="0" lvl="0" indent="-457200" algn="l" rtl="0">
              <a:lnSpc>
                <a:spcPct val="120000"/>
              </a:lnSpc>
              <a:spcBef>
                <a:spcPts val="0"/>
              </a:spcBef>
              <a:spcAft>
                <a:spcPts val="0"/>
              </a:spcAft>
              <a:buClr>
                <a:schemeClr val="dk1"/>
              </a:buClr>
              <a:buSzPts val="2800"/>
              <a:buFont typeface="Arial" charset="0"/>
              <a:buChar char="•"/>
            </a:pPr>
            <a:r>
              <a:rPr lang="en-US" sz="2800" dirty="0">
                <a:solidFill>
                  <a:schemeClr val="dk1"/>
                </a:solidFill>
                <a:latin typeface="Verdana" charset="0"/>
                <a:ea typeface="Verdana" charset="0"/>
                <a:cs typeface="Verdana" charset="0"/>
              </a:rPr>
              <a:t>Usability is one of the main goals of this application, and it uses dynamic page loading, graphics, and a mobile optimized view to ensure a good user experience.</a:t>
            </a:r>
            <a:endParaRPr sz="2800" dirty="0">
              <a:solidFill>
                <a:schemeClr val="dk1"/>
              </a:solidFill>
              <a:latin typeface="Verdana" charset="0"/>
              <a:ea typeface="Verdana" charset="0"/>
              <a:cs typeface="Verdana" charset="0"/>
            </a:endParaRPr>
          </a:p>
          <a:p>
            <a:pPr marL="457200" marR="0" lvl="0" indent="-457200" algn="l" rtl="0">
              <a:lnSpc>
                <a:spcPct val="120000"/>
              </a:lnSpc>
              <a:spcBef>
                <a:spcPts val="0"/>
              </a:spcBef>
              <a:spcAft>
                <a:spcPts val="0"/>
              </a:spcAft>
              <a:buClr>
                <a:schemeClr val="dk1"/>
              </a:buClr>
              <a:buSzPts val="2800"/>
              <a:buFont typeface="Arial" charset="0"/>
              <a:buChar char="•"/>
            </a:pPr>
            <a:endParaRPr sz="2800" dirty="0">
              <a:solidFill>
                <a:schemeClr val="dk1"/>
              </a:solidFill>
              <a:latin typeface="Verdana" charset="0"/>
              <a:ea typeface="Verdana" charset="0"/>
              <a:cs typeface="Verdana" charset="0"/>
            </a:endParaRPr>
          </a:p>
        </p:txBody>
      </p:sp>
      <p:sp>
        <p:nvSpPr>
          <p:cNvPr id="37" name="Google Shape;37;p3"/>
          <p:cNvSpPr txBox="1"/>
          <p:nvPr/>
        </p:nvSpPr>
        <p:spPr>
          <a:xfrm>
            <a:off x="22463903" y="23094644"/>
            <a:ext cx="9418320" cy="677108"/>
          </a:xfrm>
          <a:prstGeom prst="rect">
            <a:avLst/>
          </a:prstGeom>
          <a:noFill/>
          <a:ln>
            <a:noFill/>
          </a:ln>
        </p:spPr>
        <p:txBody>
          <a:bodyPr spcFirstLastPara="1" wrap="square" lIns="0" tIns="0" rIns="0" bIns="0" anchor="t" anchorCtr="0">
            <a:noAutofit/>
          </a:bodyPr>
          <a:lstStyle/>
          <a:p>
            <a:pPr marL="0" marR="0" lvl="0" indent="0" algn="l" rtl="0">
              <a:lnSpc>
                <a:spcPct val="90000"/>
              </a:lnSpc>
              <a:spcBef>
                <a:spcPts val="0"/>
              </a:spcBef>
              <a:spcAft>
                <a:spcPts val="0"/>
              </a:spcAft>
              <a:buClr>
                <a:srgbClr val="E05529"/>
              </a:buClr>
              <a:buSzPts val="4800"/>
              <a:buFont typeface="Arial"/>
              <a:buNone/>
            </a:pPr>
            <a:r>
              <a:rPr lang="en-US" sz="4800" dirty="0">
                <a:solidFill>
                  <a:srgbClr val="E05529"/>
                </a:solidFill>
              </a:rPr>
              <a:t>SERVER &amp; COMMUNICATION</a:t>
            </a:r>
            <a:endParaRPr sz="4800" b="0" i="0" u="none" strike="noStrike" cap="none" dirty="0">
              <a:solidFill>
                <a:srgbClr val="E05529"/>
              </a:solidFill>
              <a:latin typeface="Arial"/>
              <a:ea typeface="Arial"/>
              <a:cs typeface="Arial"/>
              <a:sym typeface="Arial"/>
            </a:endParaRPr>
          </a:p>
        </p:txBody>
      </p:sp>
      <p:sp>
        <p:nvSpPr>
          <p:cNvPr id="38" name="Google Shape;38;p3"/>
          <p:cNvSpPr txBox="1"/>
          <p:nvPr/>
        </p:nvSpPr>
        <p:spPr>
          <a:xfrm>
            <a:off x="22463903" y="23731996"/>
            <a:ext cx="9418320" cy="7873950"/>
          </a:xfrm>
          <a:prstGeom prst="rect">
            <a:avLst/>
          </a:prstGeom>
          <a:noFill/>
          <a:ln>
            <a:noFill/>
          </a:ln>
        </p:spPr>
        <p:txBody>
          <a:bodyPr spcFirstLastPara="1" wrap="square" lIns="0" tIns="0" rIns="0" bIns="0" anchor="t" anchorCtr="0">
            <a:noAutofit/>
          </a:bodyPr>
          <a:lstStyle/>
          <a:p>
            <a:pPr marL="457200" marR="0" lvl="0" indent="-457200" algn="l" rtl="0">
              <a:spcBef>
                <a:spcPts val="2600"/>
              </a:spcBef>
              <a:spcAft>
                <a:spcPts val="0"/>
              </a:spcAft>
              <a:buClr>
                <a:schemeClr val="dk1"/>
              </a:buClr>
              <a:buSzPts val="2800"/>
              <a:buFont typeface="Arial" charset="0"/>
              <a:buChar char="•"/>
            </a:pPr>
            <a:r>
              <a:rPr lang="en-US" sz="2800" dirty="0">
                <a:solidFill>
                  <a:schemeClr val="dk1"/>
                </a:solidFill>
                <a:latin typeface="Verdana" charset="0"/>
                <a:ea typeface="Verdana" charset="0"/>
                <a:cs typeface="Verdana" charset="0"/>
              </a:rPr>
              <a:t>We developed our server using the NodeJS framework, which had strong security boosts as well as a close connection to existing community </a:t>
            </a:r>
            <a:r>
              <a:rPr lang="en-US" sz="2800" dirty="0" smtClean="0">
                <a:solidFill>
                  <a:schemeClr val="dk1"/>
                </a:solidFill>
                <a:latin typeface="Verdana" charset="0"/>
                <a:ea typeface="Verdana" charset="0"/>
                <a:cs typeface="Verdana" charset="0"/>
              </a:rPr>
              <a:t>infrastructure.</a:t>
            </a:r>
            <a:endParaRPr sz="2800" dirty="0">
              <a:solidFill>
                <a:schemeClr val="dk1"/>
              </a:solidFill>
              <a:latin typeface="Verdana" charset="0"/>
              <a:ea typeface="Verdana" charset="0"/>
              <a:cs typeface="Verdana" charset="0"/>
            </a:endParaRPr>
          </a:p>
          <a:p>
            <a:pPr marL="457200" marR="0" lvl="0" indent="-457200" algn="l" rtl="0">
              <a:spcBef>
                <a:spcPts val="2600"/>
              </a:spcBef>
              <a:spcAft>
                <a:spcPts val="0"/>
              </a:spcAft>
              <a:buClr>
                <a:schemeClr val="dk1"/>
              </a:buClr>
              <a:buSzPts val="2800"/>
              <a:buFont typeface="Arial" charset="0"/>
              <a:buChar char="•"/>
            </a:pPr>
            <a:r>
              <a:rPr lang="en-US" sz="2800" dirty="0">
                <a:solidFill>
                  <a:schemeClr val="dk1"/>
                </a:solidFill>
                <a:latin typeface="Verdana" charset="0"/>
                <a:ea typeface="Verdana" charset="0"/>
                <a:cs typeface="Verdana" charset="0"/>
              </a:rPr>
              <a:t>We extensively used the </a:t>
            </a:r>
            <a:r>
              <a:rPr lang="en-US" sz="2800" dirty="0" err="1">
                <a:solidFill>
                  <a:schemeClr val="dk1"/>
                </a:solidFill>
                <a:latin typeface="Verdana" charset="0"/>
                <a:ea typeface="Verdana" charset="0"/>
                <a:cs typeface="Verdana" charset="0"/>
              </a:rPr>
              <a:t>TeslaJS</a:t>
            </a:r>
            <a:r>
              <a:rPr lang="en-US" sz="2800" dirty="0">
                <a:solidFill>
                  <a:schemeClr val="dk1"/>
                </a:solidFill>
                <a:latin typeface="Verdana" charset="0"/>
                <a:ea typeface="Verdana" charset="0"/>
                <a:cs typeface="Verdana" charset="0"/>
              </a:rPr>
              <a:t> library that encapsulates the Tesla RESTful API, which is the main API that Tesla vehicles use to connect to Tesla </a:t>
            </a:r>
            <a:r>
              <a:rPr lang="en-US" sz="2800" dirty="0" smtClean="0">
                <a:solidFill>
                  <a:schemeClr val="dk1"/>
                </a:solidFill>
                <a:latin typeface="Verdana" charset="0"/>
                <a:ea typeface="Verdana" charset="0"/>
                <a:cs typeface="Verdana" charset="0"/>
              </a:rPr>
              <a:t>servers.</a:t>
            </a:r>
            <a:endParaRPr sz="2800" dirty="0">
              <a:solidFill>
                <a:schemeClr val="dk1"/>
              </a:solidFill>
              <a:latin typeface="Verdana" charset="0"/>
              <a:ea typeface="Verdana" charset="0"/>
              <a:cs typeface="Verdana" charset="0"/>
            </a:endParaRPr>
          </a:p>
          <a:p>
            <a:pPr marL="457200" marR="0" lvl="0" indent="-457200" algn="l" rtl="0">
              <a:spcBef>
                <a:spcPts val="2600"/>
              </a:spcBef>
              <a:spcAft>
                <a:spcPts val="0"/>
              </a:spcAft>
              <a:buClr>
                <a:schemeClr val="dk1"/>
              </a:buClr>
              <a:buSzPts val="2800"/>
              <a:buFont typeface="Arial" charset="0"/>
              <a:buChar char="•"/>
            </a:pPr>
            <a:r>
              <a:rPr lang="en-US" sz="2800" dirty="0" smtClean="0">
                <a:solidFill>
                  <a:schemeClr val="dk1"/>
                </a:solidFill>
                <a:latin typeface="Verdana" charset="0"/>
                <a:ea typeface="Verdana" charset="0"/>
                <a:cs typeface="Verdana" charset="0"/>
              </a:rPr>
              <a:t>Car data is stored in a </a:t>
            </a:r>
            <a:r>
              <a:rPr lang="en-US" sz="2800" dirty="0" smtClean="0">
                <a:solidFill>
                  <a:schemeClr val="dk1"/>
                </a:solidFill>
                <a:latin typeface="Verdana" charset="0"/>
                <a:ea typeface="Verdana" charset="0"/>
                <a:cs typeface="Verdana" charset="0"/>
              </a:rPr>
              <a:t>JSON </a:t>
            </a:r>
            <a:r>
              <a:rPr lang="en-US" sz="2800" dirty="0" smtClean="0">
                <a:solidFill>
                  <a:schemeClr val="dk1"/>
                </a:solidFill>
                <a:latin typeface="Verdana" charset="0"/>
                <a:ea typeface="Verdana" charset="0"/>
                <a:cs typeface="Verdana" charset="0"/>
              </a:rPr>
              <a:t>object that </a:t>
            </a:r>
            <a:r>
              <a:rPr lang="en-US" sz="2800" dirty="0">
                <a:solidFill>
                  <a:schemeClr val="dk1"/>
                </a:solidFill>
                <a:latin typeface="Verdana" charset="0"/>
                <a:ea typeface="Verdana" charset="0"/>
                <a:cs typeface="Verdana" charset="0"/>
              </a:rPr>
              <a:t>holds a variety of diagnostic information, user statistics, </a:t>
            </a:r>
            <a:r>
              <a:rPr lang="en-US" sz="2800" dirty="0" smtClean="0">
                <a:solidFill>
                  <a:schemeClr val="dk1"/>
                </a:solidFill>
                <a:latin typeface="Verdana" charset="0"/>
                <a:ea typeface="Verdana" charset="0"/>
                <a:cs typeface="Verdana" charset="0"/>
              </a:rPr>
              <a:t>and other information about the vehicle</a:t>
            </a:r>
            <a:r>
              <a:rPr lang="en-US" sz="2800" dirty="0" smtClean="0">
                <a:solidFill>
                  <a:schemeClr val="dk1"/>
                </a:solidFill>
                <a:latin typeface="Verdana" charset="0"/>
                <a:ea typeface="Verdana" charset="0"/>
                <a:cs typeface="Verdana" charset="0"/>
              </a:rPr>
              <a:t>.</a:t>
            </a:r>
          </a:p>
          <a:p>
            <a:pPr marL="457200" marR="0" lvl="0" indent="-457200" algn="l" rtl="0">
              <a:spcBef>
                <a:spcPts val="2600"/>
              </a:spcBef>
              <a:spcAft>
                <a:spcPts val="0"/>
              </a:spcAft>
              <a:buClr>
                <a:schemeClr val="dk1"/>
              </a:buClr>
              <a:buSzPts val="2800"/>
              <a:buFont typeface="Arial" charset="0"/>
              <a:buChar char="•"/>
            </a:pPr>
            <a:r>
              <a:rPr lang="en-US" sz="2800" b="0" i="0" u="none" strike="noStrike" cap="none" dirty="0" smtClean="0">
                <a:solidFill>
                  <a:schemeClr val="dk1"/>
                </a:solidFill>
                <a:latin typeface="Verdana" charset="0"/>
                <a:ea typeface="Verdana" charset="0"/>
                <a:cs typeface="Verdana" charset="0"/>
                <a:sym typeface="Arial"/>
              </a:rPr>
              <a:t>This car JSON object gets updated every 10 seconds with the state of the vehicle and is displayed to the user.</a:t>
            </a:r>
            <a:endParaRPr sz="2800" b="0" i="0" u="none" strike="noStrike" cap="none" dirty="0">
              <a:solidFill>
                <a:schemeClr val="dk1"/>
              </a:solidFill>
              <a:latin typeface="Verdana" charset="0"/>
              <a:ea typeface="Verdana" charset="0"/>
              <a:cs typeface="Verdana" charset="0"/>
              <a:sym typeface="Arial"/>
            </a:endParaRPr>
          </a:p>
        </p:txBody>
      </p:sp>
      <p:sp>
        <p:nvSpPr>
          <p:cNvPr id="39" name="Google Shape;39;p3"/>
          <p:cNvSpPr txBox="1"/>
          <p:nvPr/>
        </p:nvSpPr>
        <p:spPr>
          <a:xfrm>
            <a:off x="1330036" y="3463917"/>
            <a:ext cx="8977748" cy="677108"/>
          </a:xfrm>
          <a:prstGeom prst="rect">
            <a:avLst/>
          </a:prstGeom>
          <a:noFill/>
          <a:ln>
            <a:noFill/>
          </a:ln>
        </p:spPr>
        <p:txBody>
          <a:bodyPr spcFirstLastPara="1" wrap="square" lIns="0" tIns="0" rIns="0" bIns="0" anchor="t" anchorCtr="0">
            <a:noAutofit/>
          </a:bodyPr>
          <a:lstStyle/>
          <a:p>
            <a:pPr marL="0" marR="0" lvl="0" indent="0" algn="l" rtl="0">
              <a:lnSpc>
                <a:spcPct val="90000"/>
              </a:lnSpc>
              <a:spcBef>
                <a:spcPts val="0"/>
              </a:spcBef>
              <a:spcAft>
                <a:spcPts val="0"/>
              </a:spcAft>
              <a:buClr>
                <a:srgbClr val="FFFFFF"/>
              </a:buClr>
              <a:buSzPts val="4800"/>
              <a:buFont typeface="Arial"/>
              <a:buNone/>
            </a:pPr>
            <a:r>
              <a:rPr lang="en-US" sz="4800" b="1" i="0" u="none" strike="noStrike" cap="none" dirty="0" smtClean="0">
                <a:solidFill>
                  <a:srgbClr val="FFFFFF"/>
                </a:solidFill>
                <a:latin typeface="Arial"/>
                <a:ea typeface="Arial"/>
                <a:cs typeface="Arial"/>
                <a:sym typeface="Arial"/>
              </a:rPr>
              <a:t>DOWN BUT NOT OUT</a:t>
            </a:r>
            <a:endParaRPr sz="4800" b="1" i="0" u="none" strike="noStrike" cap="none" dirty="0">
              <a:solidFill>
                <a:srgbClr val="FFFFFF"/>
              </a:solidFill>
              <a:latin typeface="Arial"/>
              <a:ea typeface="Arial"/>
              <a:cs typeface="Arial"/>
              <a:sym typeface="Arial"/>
            </a:endParaRPr>
          </a:p>
        </p:txBody>
      </p:sp>
      <p:sp>
        <p:nvSpPr>
          <p:cNvPr id="40" name="Google Shape;40;p3"/>
          <p:cNvSpPr txBox="1"/>
          <p:nvPr/>
        </p:nvSpPr>
        <p:spPr>
          <a:xfrm>
            <a:off x="1181234" y="4382714"/>
            <a:ext cx="9275352" cy="14311611"/>
          </a:xfrm>
          <a:prstGeom prst="rect">
            <a:avLst/>
          </a:prstGeom>
          <a:noFill/>
          <a:ln>
            <a:noFill/>
          </a:ln>
        </p:spPr>
        <p:txBody>
          <a:bodyPr spcFirstLastPara="1" wrap="square" lIns="0" tIns="0" rIns="0" bIns="0" anchor="t" anchorCtr="0">
            <a:noAutofit/>
          </a:bodyPr>
          <a:lstStyle/>
          <a:p>
            <a:pPr marL="457200" lvl="0" indent="-457200">
              <a:lnSpc>
                <a:spcPct val="120000"/>
              </a:lnSpc>
              <a:buClr>
                <a:schemeClr val="lt1"/>
              </a:buClr>
              <a:buSzPts val="2800"/>
              <a:buFont typeface="Arial"/>
              <a:buChar char="•"/>
            </a:pPr>
            <a:r>
              <a:rPr lang="en-US" sz="2800" dirty="0">
                <a:solidFill>
                  <a:schemeClr val="lt1"/>
                </a:solidFill>
                <a:latin typeface="Verdana"/>
                <a:ea typeface="Verdana"/>
                <a:cs typeface="Verdana"/>
                <a:sym typeface="Verdana"/>
              </a:rPr>
              <a:t>When a Tesla vehicle is totaled due to an accident, Tesla refuses to continue </a:t>
            </a:r>
            <a:r>
              <a:rPr lang="en-US" sz="2800" dirty="0" smtClean="0">
                <a:solidFill>
                  <a:schemeClr val="lt1"/>
                </a:solidFill>
                <a:latin typeface="Verdana"/>
                <a:ea typeface="Verdana"/>
                <a:cs typeface="Verdana"/>
                <a:sym typeface="Verdana"/>
              </a:rPr>
              <a:t>supporting the </a:t>
            </a:r>
            <a:r>
              <a:rPr lang="en-US" sz="2800" dirty="0">
                <a:solidFill>
                  <a:schemeClr val="lt1"/>
                </a:solidFill>
                <a:latin typeface="Verdana"/>
                <a:ea typeface="Verdana"/>
                <a:cs typeface="Verdana"/>
                <a:sym typeface="Verdana"/>
              </a:rPr>
              <a:t>vehicle and software. Even if a vehicle is repaired, it loses access to Tesla servers. </a:t>
            </a:r>
          </a:p>
          <a:p>
            <a:pPr marL="457200" lvl="0" indent="-457200">
              <a:lnSpc>
                <a:spcPct val="120000"/>
              </a:lnSpc>
              <a:buClr>
                <a:schemeClr val="lt1"/>
              </a:buClr>
              <a:buSzPts val="2800"/>
              <a:buFont typeface="Arial"/>
              <a:buChar char="•"/>
            </a:pPr>
            <a:endParaRPr lang="en-US" sz="2800" dirty="0" smtClean="0">
              <a:solidFill>
                <a:schemeClr val="lt1"/>
              </a:solidFill>
              <a:latin typeface="Verdana"/>
              <a:ea typeface="Verdana"/>
              <a:cs typeface="Verdana"/>
              <a:sym typeface="Verdana"/>
            </a:endParaRPr>
          </a:p>
          <a:p>
            <a:pPr marL="457200" lvl="0" indent="-457200">
              <a:lnSpc>
                <a:spcPct val="120000"/>
              </a:lnSpc>
              <a:buClr>
                <a:schemeClr val="lt1"/>
              </a:buClr>
              <a:buSzPts val="2800"/>
              <a:buFont typeface="Arial"/>
              <a:buChar char="•"/>
            </a:pPr>
            <a:r>
              <a:rPr lang="en-US" sz="2800" dirty="0" smtClean="0">
                <a:solidFill>
                  <a:schemeClr val="lt1"/>
                </a:solidFill>
                <a:latin typeface="Verdana"/>
                <a:ea typeface="Verdana"/>
                <a:cs typeface="Verdana"/>
                <a:sym typeface="Verdana"/>
              </a:rPr>
              <a:t>In </a:t>
            </a:r>
            <a:r>
              <a:rPr lang="en-US" sz="2800" dirty="0">
                <a:solidFill>
                  <a:schemeClr val="lt1"/>
                </a:solidFill>
                <a:latin typeface="Verdana"/>
                <a:ea typeface="Verdana"/>
                <a:cs typeface="Verdana"/>
                <a:sym typeface="Verdana"/>
              </a:rPr>
              <a:t>order to restore a mobile application for these Tesla owners, we paired with Phil </a:t>
            </a:r>
            <a:r>
              <a:rPr lang="en-US" sz="2800" dirty="0" err="1">
                <a:solidFill>
                  <a:schemeClr val="lt1"/>
                </a:solidFill>
                <a:latin typeface="Verdana"/>
                <a:ea typeface="Verdana"/>
                <a:cs typeface="Verdana"/>
                <a:sym typeface="Verdana"/>
              </a:rPr>
              <a:t>Sadow</a:t>
            </a:r>
            <a:r>
              <a:rPr lang="en-US" sz="2800" dirty="0">
                <a:solidFill>
                  <a:schemeClr val="lt1"/>
                </a:solidFill>
                <a:latin typeface="Verdana"/>
                <a:ea typeface="Verdana"/>
                <a:cs typeface="Verdana"/>
                <a:sym typeface="Verdana"/>
              </a:rPr>
              <a:t> of </a:t>
            </a:r>
            <a:r>
              <a:rPr lang="en-US" sz="2800" dirty="0" err="1">
                <a:solidFill>
                  <a:schemeClr val="lt1"/>
                </a:solidFill>
                <a:latin typeface="Verdana"/>
                <a:ea typeface="Verdana"/>
                <a:cs typeface="Verdana"/>
                <a:sym typeface="Verdana"/>
              </a:rPr>
              <a:t>Ingineerix</a:t>
            </a:r>
            <a:r>
              <a:rPr lang="en-US" sz="2800" dirty="0">
                <a:solidFill>
                  <a:schemeClr val="lt1"/>
                </a:solidFill>
                <a:latin typeface="Verdana"/>
                <a:ea typeface="Verdana"/>
                <a:cs typeface="Verdana"/>
                <a:sym typeface="Verdana"/>
              </a:rPr>
              <a:t>, to improve on </a:t>
            </a:r>
            <a:r>
              <a:rPr lang="en-US" sz="2800" dirty="0" smtClean="0">
                <a:solidFill>
                  <a:schemeClr val="lt1"/>
                </a:solidFill>
                <a:latin typeface="Verdana"/>
                <a:ea typeface="Verdana"/>
                <a:cs typeface="Verdana"/>
                <a:sym typeface="Verdana"/>
              </a:rPr>
              <a:t>his initial </a:t>
            </a:r>
            <a:r>
              <a:rPr lang="en-US" sz="2800" dirty="0">
                <a:solidFill>
                  <a:schemeClr val="lt1"/>
                </a:solidFill>
                <a:latin typeface="Verdana"/>
                <a:ea typeface="Verdana"/>
                <a:cs typeface="Verdana"/>
                <a:sym typeface="Verdana"/>
              </a:rPr>
              <a:t>version of the application. This </a:t>
            </a:r>
            <a:r>
              <a:rPr lang="en-US" sz="2800" dirty="0" smtClean="0">
                <a:solidFill>
                  <a:schemeClr val="lt1"/>
                </a:solidFill>
                <a:latin typeface="Verdana"/>
                <a:ea typeface="Verdana"/>
                <a:cs typeface="Verdana"/>
                <a:sym typeface="Verdana"/>
              </a:rPr>
              <a:t>app would </a:t>
            </a:r>
            <a:r>
              <a:rPr lang="en-US" sz="2800" dirty="0">
                <a:solidFill>
                  <a:schemeClr val="lt1"/>
                </a:solidFill>
                <a:latin typeface="Verdana"/>
                <a:ea typeface="Verdana"/>
                <a:cs typeface="Verdana"/>
                <a:sym typeface="Verdana"/>
              </a:rPr>
              <a:t>run on </a:t>
            </a:r>
            <a:r>
              <a:rPr lang="en-US" sz="2800" dirty="0" err="1">
                <a:solidFill>
                  <a:schemeClr val="lt1"/>
                </a:solidFill>
                <a:latin typeface="Verdana"/>
                <a:ea typeface="Verdana"/>
                <a:cs typeface="Verdana"/>
                <a:sym typeface="Verdana"/>
              </a:rPr>
              <a:t>Ingineerix</a:t>
            </a:r>
            <a:r>
              <a:rPr lang="en-US" sz="2800" dirty="0">
                <a:solidFill>
                  <a:schemeClr val="lt1"/>
                </a:solidFill>
                <a:latin typeface="Verdana"/>
                <a:ea typeface="Verdana"/>
                <a:cs typeface="Verdana"/>
                <a:sym typeface="Verdana"/>
              </a:rPr>
              <a:t> servers and trick Tesla vehicles into believing they were talking to Tesla servers. </a:t>
            </a:r>
            <a:endParaRPr lang="en-US" sz="2800" dirty="0" smtClean="0">
              <a:solidFill>
                <a:schemeClr val="lt1"/>
              </a:solidFill>
              <a:latin typeface="Verdana"/>
              <a:ea typeface="Verdana"/>
              <a:cs typeface="Verdana"/>
              <a:sym typeface="Verdana"/>
            </a:endParaRPr>
          </a:p>
          <a:p>
            <a:pPr marL="457200" lvl="0" indent="-457200">
              <a:lnSpc>
                <a:spcPct val="120000"/>
              </a:lnSpc>
              <a:buClr>
                <a:schemeClr val="lt1"/>
              </a:buClr>
              <a:buSzPts val="2800"/>
              <a:buFont typeface="Arial"/>
              <a:buChar char="•"/>
            </a:pPr>
            <a:endParaRPr lang="en-US" sz="2800" dirty="0" smtClean="0">
              <a:solidFill>
                <a:schemeClr val="lt1"/>
              </a:solidFill>
              <a:latin typeface="Verdana"/>
              <a:ea typeface="Verdana"/>
              <a:cs typeface="Verdana"/>
              <a:sym typeface="Verdana"/>
            </a:endParaRPr>
          </a:p>
          <a:p>
            <a:pPr marL="457200" lvl="0" indent="-457200">
              <a:lnSpc>
                <a:spcPct val="120000"/>
              </a:lnSpc>
              <a:buClr>
                <a:schemeClr val="lt1"/>
              </a:buClr>
              <a:buSzPts val="2800"/>
              <a:buFont typeface="Arial"/>
              <a:buChar char="•"/>
            </a:pPr>
            <a:r>
              <a:rPr lang="en-US" sz="2800" dirty="0" smtClean="0">
                <a:solidFill>
                  <a:schemeClr val="lt1"/>
                </a:solidFill>
                <a:latin typeface="Verdana"/>
                <a:ea typeface="Verdana"/>
                <a:cs typeface="Verdana"/>
                <a:sym typeface="Verdana"/>
              </a:rPr>
              <a:t>Due </a:t>
            </a:r>
            <a:r>
              <a:rPr lang="en-US" sz="2800" dirty="0">
                <a:solidFill>
                  <a:schemeClr val="lt1"/>
                </a:solidFill>
                <a:latin typeface="Verdana"/>
                <a:ea typeface="Verdana"/>
                <a:cs typeface="Verdana"/>
                <a:sym typeface="Verdana"/>
              </a:rPr>
              <a:t>to other commitments </a:t>
            </a:r>
            <a:r>
              <a:rPr lang="en-US" sz="2800" dirty="0" err="1">
                <a:solidFill>
                  <a:schemeClr val="lt1"/>
                </a:solidFill>
                <a:latin typeface="Verdana"/>
                <a:ea typeface="Verdana"/>
                <a:cs typeface="Verdana"/>
                <a:sym typeface="Verdana"/>
              </a:rPr>
              <a:t>Ingineerix</a:t>
            </a:r>
            <a:r>
              <a:rPr lang="en-US" sz="2800" dirty="0">
                <a:solidFill>
                  <a:schemeClr val="lt1"/>
                </a:solidFill>
                <a:latin typeface="Verdana"/>
                <a:ea typeface="Verdana"/>
                <a:cs typeface="Verdana"/>
                <a:sym typeface="Verdana"/>
              </a:rPr>
              <a:t> had, the focus of the </a:t>
            </a:r>
            <a:r>
              <a:rPr lang="en-US" sz="2800" dirty="0" smtClean="0">
                <a:solidFill>
                  <a:schemeClr val="lt1"/>
                </a:solidFill>
                <a:latin typeface="Verdana"/>
                <a:ea typeface="Verdana"/>
                <a:cs typeface="Verdana"/>
                <a:sym typeface="Verdana"/>
              </a:rPr>
              <a:t>app was </a:t>
            </a:r>
            <a:r>
              <a:rPr lang="en-US" sz="2800" dirty="0">
                <a:solidFill>
                  <a:schemeClr val="lt1"/>
                </a:solidFill>
                <a:latin typeface="Verdana"/>
                <a:ea typeface="Verdana"/>
                <a:cs typeface="Verdana"/>
                <a:sym typeface="Verdana"/>
              </a:rPr>
              <a:t>moved to parity </a:t>
            </a:r>
            <a:r>
              <a:rPr lang="en-US" sz="2800" dirty="0" smtClean="0">
                <a:solidFill>
                  <a:schemeClr val="lt1"/>
                </a:solidFill>
                <a:latin typeface="Verdana"/>
                <a:ea typeface="Verdana"/>
                <a:cs typeface="Verdana"/>
                <a:sym typeface="Verdana"/>
              </a:rPr>
              <a:t>with </a:t>
            </a:r>
            <a:r>
              <a:rPr lang="en-US" sz="2800" dirty="0">
                <a:solidFill>
                  <a:schemeClr val="lt1"/>
                </a:solidFill>
                <a:latin typeface="Verdana"/>
                <a:ea typeface="Verdana"/>
                <a:cs typeface="Verdana"/>
                <a:sym typeface="Verdana"/>
              </a:rPr>
              <a:t>the Tesla mobile </a:t>
            </a:r>
            <a:r>
              <a:rPr lang="en-US" sz="2800" dirty="0" smtClean="0">
                <a:solidFill>
                  <a:schemeClr val="lt1"/>
                </a:solidFill>
                <a:latin typeface="Verdana"/>
                <a:ea typeface="Verdana"/>
                <a:cs typeface="Verdana"/>
                <a:sym typeface="Verdana"/>
              </a:rPr>
              <a:t>app. </a:t>
            </a:r>
            <a:r>
              <a:rPr lang="en-US" sz="2800" dirty="0">
                <a:solidFill>
                  <a:schemeClr val="lt1"/>
                </a:solidFill>
                <a:latin typeface="Verdana"/>
                <a:ea typeface="Verdana"/>
                <a:cs typeface="Verdana"/>
                <a:sym typeface="Verdana"/>
              </a:rPr>
              <a:t>We then partnered with </a:t>
            </a:r>
            <a:r>
              <a:rPr lang="en-US" sz="2800" dirty="0" err="1">
                <a:solidFill>
                  <a:schemeClr val="lt1"/>
                </a:solidFill>
                <a:latin typeface="Verdana"/>
                <a:ea typeface="Verdana"/>
                <a:cs typeface="Verdana"/>
                <a:sym typeface="Verdana"/>
              </a:rPr>
              <a:t>Otmar</a:t>
            </a:r>
            <a:r>
              <a:rPr lang="en-US" sz="2800" dirty="0">
                <a:solidFill>
                  <a:schemeClr val="lt1"/>
                </a:solidFill>
                <a:latin typeface="Verdana"/>
                <a:ea typeface="Verdana"/>
                <a:cs typeface="Verdana"/>
                <a:sym typeface="Verdana"/>
              </a:rPr>
              <a:t> </a:t>
            </a:r>
            <a:r>
              <a:rPr lang="en-US" sz="2800" dirty="0" err="1">
                <a:solidFill>
                  <a:schemeClr val="lt1"/>
                </a:solidFill>
                <a:latin typeface="Verdana"/>
                <a:ea typeface="Verdana"/>
                <a:cs typeface="Verdana"/>
                <a:sym typeface="Verdana"/>
              </a:rPr>
              <a:t>Ebenhoech</a:t>
            </a:r>
            <a:r>
              <a:rPr lang="en-US" sz="2800" dirty="0">
                <a:solidFill>
                  <a:schemeClr val="lt1"/>
                </a:solidFill>
                <a:latin typeface="Verdana"/>
                <a:ea typeface="Verdana"/>
                <a:cs typeface="Verdana"/>
                <a:sym typeface="Verdana"/>
              </a:rPr>
              <a:t> of Café Electric, LLC, for technical support and providing a testing environment. </a:t>
            </a:r>
            <a:endParaRPr lang="en-US" sz="2800" dirty="0" smtClean="0">
              <a:solidFill>
                <a:schemeClr val="lt1"/>
              </a:solidFill>
              <a:latin typeface="Verdana"/>
              <a:ea typeface="Verdana"/>
              <a:cs typeface="Verdana"/>
              <a:sym typeface="Verdana"/>
            </a:endParaRPr>
          </a:p>
          <a:p>
            <a:pPr marL="457200" lvl="0" indent="-457200">
              <a:lnSpc>
                <a:spcPct val="120000"/>
              </a:lnSpc>
              <a:buClr>
                <a:schemeClr val="lt1"/>
              </a:buClr>
              <a:buSzPts val="2800"/>
              <a:buFont typeface="Arial"/>
              <a:buChar char="•"/>
            </a:pPr>
            <a:endParaRPr lang="en-US" sz="2800" dirty="0" smtClean="0">
              <a:solidFill>
                <a:schemeClr val="lt1"/>
              </a:solidFill>
              <a:latin typeface="Verdana"/>
              <a:ea typeface="Verdana"/>
              <a:cs typeface="Verdana"/>
              <a:sym typeface="Verdana"/>
            </a:endParaRPr>
          </a:p>
          <a:p>
            <a:pPr marL="457200" lvl="0" indent="-457200">
              <a:lnSpc>
                <a:spcPct val="120000"/>
              </a:lnSpc>
              <a:buClr>
                <a:schemeClr val="lt1"/>
              </a:buClr>
              <a:buSzPts val="2800"/>
              <a:buFont typeface="Arial"/>
              <a:buChar char="•"/>
            </a:pPr>
            <a:r>
              <a:rPr lang="en-US" sz="2800" dirty="0" smtClean="0">
                <a:solidFill>
                  <a:schemeClr val="lt1"/>
                </a:solidFill>
                <a:latin typeface="Verdana"/>
                <a:ea typeface="Verdana"/>
                <a:cs typeface="Verdana"/>
                <a:sym typeface="Verdana"/>
              </a:rPr>
              <a:t>The </a:t>
            </a:r>
            <a:r>
              <a:rPr lang="en-US" sz="2800" dirty="0">
                <a:solidFill>
                  <a:schemeClr val="lt1"/>
                </a:solidFill>
                <a:latin typeface="Verdana"/>
                <a:ea typeface="Verdana"/>
                <a:cs typeface="Verdana"/>
                <a:sym typeface="Verdana"/>
              </a:rPr>
              <a:t>web </a:t>
            </a:r>
            <a:r>
              <a:rPr lang="en-US" sz="2800" dirty="0" smtClean="0">
                <a:solidFill>
                  <a:schemeClr val="lt1"/>
                </a:solidFill>
                <a:latin typeface="Verdana"/>
                <a:ea typeface="Verdana"/>
                <a:cs typeface="Verdana"/>
                <a:sym typeface="Verdana"/>
              </a:rPr>
              <a:t>app now </a:t>
            </a:r>
            <a:r>
              <a:rPr lang="en-US" sz="2800" dirty="0">
                <a:solidFill>
                  <a:schemeClr val="lt1"/>
                </a:solidFill>
                <a:latin typeface="Verdana"/>
                <a:ea typeface="Verdana"/>
                <a:cs typeface="Verdana"/>
                <a:sym typeface="Verdana"/>
              </a:rPr>
              <a:t>uses strictly Tesla API and communicates with the vehicle through Tesla servers. While access is currently denied to totaled vehicles, the application is designed to eventually be implemented in </a:t>
            </a:r>
            <a:r>
              <a:rPr lang="en-US" sz="2800" dirty="0" err="1">
                <a:solidFill>
                  <a:schemeClr val="lt1"/>
                </a:solidFill>
                <a:latin typeface="Verdana"/>
                <a:ea typeface="Verdana"/>
                <a:cs typeface="Verdana"/>
                <a:sym typeface="Verdana"/>
              </a:rPr>
              <a:t>Ingineerix</a:t>
            </a:r>
            <a:r>
              <a:rPr lang="en-US" sz="2800" dirty="0">
                <a:solidFill>
                  <a:schemeClr val="lt1"/>
                </a:solidFill>
                <a:latin typeface="Verdana"/>
                <a:ea typeface="Verdana"/>
                <a:cs typeface="Verdana"/>
                <a:sym typeface="Verdana"/>
              </a:rPr>
              <a:t> servers. </a:t>
            </a:r>
            <a:endParaRPr lang="en-US" sz="2800" dirty="0" smtClean="0">
              <a:solidFill>
                <a:schemeClr val="lt1"/>
              </a:solidFill>
              <a:latin typeface="Verdana"/>
              <a:ea typeface="Verdana"/>
              <a:cs typeface="Verdana"/>
              <a:sym typeface="Verdana"/>
            </a:endParaRPr>
          </a:p>
          <a:p>
            <a:pPr marL="457200" lvl="0" indent="-457200">
              <a:lnSpc>
                <a:spcPct val="120000"/>
              </a:lnSpc>
              <a:buClr>
                <a:schemeClr val="lt1"/>
              </a:buClr>
              <a:buSzPts val="2800"/>
              <a:buFont typeface="Arial"/>
              <a:buChar char="•"/>
            </a:pPr>
            <a:endParaRPr lang="en-US" sz="2800" dirty="0" smtClean="0">
              <a:solidFill>
                <a:schemeClr val="lt1"/>
              </a:solidFill>
              <a:latin typeface="Verdana"/>
              <a:ea typeface="Verdana"/>
              <a:cs typeface="Verdana"/>
              <a:sym typeface="Verdana"/>
            </a:endParaRPr>
          </a:p>
          <a:p>
            <a:pPr marL="457200" lvl="0" indent="-457200">
              <a:lnSpc>
                <a:spcPct val="120000"/>
              </a:lnSpc>
              <a:buClr>
                <a:schemeClr val="lt1"/>
              </a:buClr>
              <a:buSzPts val="2800"/>
              <a:buFont typeface="Arial"/>
              <a:buChar char="•"/>
            </a:pPr>
            <a:r>
              <a:rPr lang="en-US" sz="2800" dirty="0" smtClean="0">
                <a:solidFill>
                  <a:schemeClr val="lt1"/>
                </a:solidFill>
                <a:latin typeface="Verdana"/>
                <a:ea typeface="Verdana"/>
                <a:cs typeface="Verdana"/>
                <a:sym typeface="Verdana"/>
              </a:rPr>
              <a:t>In </a:t>
            </a:r>
            <a:r>
              <a:rPr lang="en-US" sz="2800" dirty="0">
                <a:solidFill>
                  <a:schemeClr val="lt1"/>
                </a:solidFill>
                <a:latin typeface="Verdana"/>
                <a:ea typeface="Verdana"/>
                <a:cs typeface="Verdana"/>
                <a:sym typeface="Verdana"/>
              </a:rPr>
              <a:t>the meantime, the web </a:t>
            </a:r>
            <a:r>
              <a:rPr lang="en-US" sz="2800" dirty="0" smtClean="0">
                <a:solidFill>
                  <a:schemeClr val="lt1"/>
                </a:solidFill>
                <a:latin typeface="Verdana"/>
                <a:ea typeface="Verdana"/>
                <a:cs typeface="Verdana"/>
                <a:sym typeface="Verdana"/>
              </a:rPr>
              <a:t>app will </a:t>
            </a:r>
            <a:r>
              <a:rPr lang="en-US" sz="2800" dirty="0">
                <a:solidFill>
                  <a:schemeClr val="lt1"/>
                </a:solidFill>
                <a:latin typeface="Verdana"/>
                <a:ea typeface="Verdana"/>
                <a:cs typeface="Verdana"/>
                <a:sym typeface="Verdana"/>
              </a:rPr>
              <a:t>be an open source project hosted by Café Electric, LLC.</a:t>
            </a:r>
            <a:endParaRPr dirty="0"/>
          </a:p>
        </p:txBody>
      </p:sp>
      <p:sp>
        <p:nvSpPr>
          <p:cNvPr id="41" name="Google Shape;41;p3"/>
          <p:cNvSpPr txBox="1"/>
          <p:nvPr/>
        </p:nvSpPr>
        <p:spPr>
          <a:xfrm>
            <a:off x="12292012" y="3463917"/>
            <a:ext cx="19544200" cy="1542674"/>
          </a:xfrm>
          <a:prstGeom prst="rect">
            <a:avLst/>
          </a:prstGeom>
          <a:noFill/>
          <a:ln>
            <a:noFill/>
          </a:ln>
        </p:spPr>
        <p:txBody>
          <a:bodyPr spcFirstLastPara="1" wrap="square" lIns="0" tIns="0" rIns="0" bIns="0" anchor="t" anchorCtr="0">
            <a:noAutofit/>
          </a:bodyPr>
          <a:lstStyle/>
          <a:p>
            <a:pPr marL="0" marR="0" lvl="0" indent="0" algn="l" rtl="0">
              <a:lnSpc>
                <a:spcPct val="90000"/>
              </a:lnSpc>
              <a:spcBef>
                <a:spcPts val="0"/>
              </a:spcBef>
              <a:spcAft>
                <a:spcPts val="0"/>
              </a:spcAft>
              <a:buClr>
                <a:srgbClr val="E05529"/>
              </a:buClr>
              <a:buSzPts val="12500"/>
              <a:buFont typeface="Impact"/>
              <a:buNone/>
            </a:pPr>
            <a:r>
              <a:rPr lang="en-US" sz="12500" dirty="0">
                <a:solidFill>
                  <a:srgbClr val="E05529"/>
                </a:solidFill>
                <a:latin typeface="Impact"/>
                <a:ea typeface="Impact"/>
                <a:cs typeface="Impact"/>
                <a:sym typeface="Impact"/>
              </a:rPr>
              <a:t>Tesla Web Application</a:t>
            </a:r>
            <a:endParaRPr sz="12500" b="0" i="0" u="none" strike="noStrike" cap="none" dirty="0">
              <a:solidFill>
                <a:srgbClr val="E05529"/>
              </a:solidFill>
              <a:latin typeface="Impact"/>
              <a:ea typeface="Impact"/>
              <a:cs typeface="Impact"/>
              <a:sym typeface="Impact"/>
            </a:endParaRPr>
          </a:p>
        </p:txBody>
      </p:sp>
      <p:sp>
        <p:nvSpPr>
          <p:cNvPr id="42" name="Google Shape;42;p3"/>
          <p:cNvSpPr txBox="1"/>
          <p:nvPr/>
        </p:nvSpPr>
        <p:spPr>
          <a:xfrm>
            <a:off x="12292012" y="5503233"/>
            <a:ext cx="19544199" cy="6080503"/>
          </a:xfrm>
          <a:prstGeom prst="rect">
            <a:avLst/>
          </a:prstGeom>
          <a:noFill/>
          <a:ln>
            <a:noFill/>
          </a:ln>
        </p:spPr>
        <p:txBody>
          <a:bodyPr spcFirstLastPara="1" wrap="square" lIns="0" tIns="0" rIns="0" bIns="0" anchor="t" anchorCtr="0">
            <a:noAutofit/>
          </a:bodyPr>
          <a:lstStyle/>
          <a:p>
            <a:pPr marL="0" marR="0" lvl="0" indent="0" rtl="0">
              <a:lnSpc>
                <a:spcPct val="130909"/>
              </a:lnSpc>
              <a:spcBef>
                <a:spcPts val="0"/>
              </a:spcBef>
              <a:spcAft>
                <a:spcPts val="0"/>
              </a:spcAft>
              <a:buClr>
                <a:schemeClr val="dk1"/>
              </a:buClr>
              <a:buSzPts val="6600"/>
              <a:buFont typeface="Arial"/>
              <a:buNone/>
            </a:pPr>
            <a:r>
              <a:rPr lang="en-US" sz="6600" dirty="0">
                <a:solidFill>
                  <a:schemeClr val="dk1"/>
                </a:solidFill>
                <a:latin typeface="Georgia" charset="0"/>
                <a:ea typeface="Georgia" charset="0"/>
                <a:cs typeface="Georgia" charset="0"/>
                <a:sym typeface="Georgia"/>
              </a:rPr>
              <a:t>Even after a totaled Tesla vehicle is repaired, owners lose the ability to connect to their vehicle remotely. This application seeks to fix </a:t>
            </a:r>
            <a:r>
              <a:rPr lang="en-US" sz="6600" dirty="0" smtClean="0">
                <a:solidFill>
                  <a:schemeClr val="dk1"/>
                </a:solidFill>
                <a:latin typeface="Georgia" charset="0"/>
                <a:ea typeface="Georgia" charset="0"/>
                <a:cs typeface="Georgia" charset="0"/>
                <a:sym typeface="Georgia"/>
              </a:rPr>
              <a:t>that. </a:t>
            </a:r>
            <a:endParaRPr sz="6600" b="0" i="0" u="none" strike="noStrike" cap="none" dirty="0">
              <a:solidFill>
                <a:schemeClr val="dk1"/>
              </a:solidFill>
              <a:latin typeface="Georgia" charset="0"/>
              <a:ea typeface="Georgia" charset="0"/>
              <a:cs typeface="Georgia" charset="0"/>
              <a:sym typeface="Georgia"/>
            </a:endParaRPr>
          </a:p>
        </p:txBody>
      </p:sp>
      <p:sp>
        <p:nvSpPr>
          <p:cNvPr id="43" name="Google Shape;43;p3"/>
          <p:cNvSpPr txBox="1"/>
          <p:nvPr/>
        </p:nvSpPr>
        <p:spPr>
          <a:xfrm>
            <a:off x="33934400" y="3659859"/>
            <a:ext cx="8158690" cy="677108"/>
          </a:xfrm>
          <a:prstGeom prst="rect">
            <a:avLst/>
          </a:prstGeom>
          <a:noFill/>
          <a:ln>
            <a:noFill/>
          </a:ln>
        </p:spPr>
        <p:txBody>
          <a:bodyPr spcFirstLastPara="1" wrap="square" lIns="0" tIns="0" rIns="0" bIns="0" anchor="t" anchorCtr="0">
            <a:noAutofit/>
          </a:bodyPr>
          <a:lstStyle/>
          <a:p>
            <a:pPr marL="0" marR="0" lvl="0" indent="0" algn="l" rtl="0">
              <a:lnSpc>
                <a:spcPct val="90000"/>
              </a:lnSpc>
              <a:spcBef>
                <a:spcPts val="0"/>
              </a:spcBef>
              <a:spcAft>
                <a:spcPts val="0"/>
              </a:spcAft>
              <a:buClr>
                <a:srgbClr val="FFFFFF"/>
              </a:buClr>
              <a:buSzPts val="4800"/>
              <a:buFont typeface="Arial"/>
              <a:buNone/>
            </a:pPr>
            <a:r>
              <a:rPr lang="en-US" sz="4800" b="1" dirty="0" smtClean="0">
                <a:solidFill>
                  <a:schemeClr val="tx1"/>
                </a:solidFill>
              </a:rPr>
              <a:t>FINISHED RESULTS</a:t>
            </a:r>
            <a:endParaRPr sz="4800" b="1" i="0" u="none" strike="noStrike" cap="none" dirty="0">
              <a:solidFill>
                <a:schemeClr val="tx1"/>
              </a:solidFill>
            </a:endParaRPr>
          </a:p>
        </p:txBody>
      </p:sp>
      <p:sp>
        <p:nvSpPr>
          <p:cNvPr id="44" name="Google Shape;44;p3"/>
          <p:cNvSpPr txBox="1"/>
          <p:nvPr/>
        </p:nvSpPr>
        <p:spPr>
          <a:xfrm>
            <a:off x="33966677" y="4578656"/>
            <a:ext cx="8575019" cy="14311611"/>
          </a:xfrm>
          <a:prstGeom prst="rect">
            <a:avLst/>
          </a:prstGeom>
          <a:noFill/>
          <a:ln>
            <a:noFill/>
          </a:ln>
        </p:spPr>
        <p:txBody>
          <a:bodyPr spcFirstLastPara="1" wrap="square" lIns="0" tIns="0" rIns="0" bIns="0" anchor="t" anchorCtr="0">
            <a:noAutofit/>
          </a:bodyPr>
          <a:lstStyle/>
          <a:p>
            <a:pPr>
              <a:lnSpc>
                <a:spcPct val="120000"/>
              </a:lnSpc>
              <a:buClr>
                <a:schemeClr val="dk1"/>
              </a:buClr>
              <a:buSzPts val="2800"/>
            </a:pPr>
            <a:r>
              <a:rPr lang="en-US" sz="2800" dirty="0">
                <a:solidFill>
                  <a:schemeClr val="tx1"/>
                </a:solidFill>
                <a:latin typeface="Verdana" charset="0"/>
                <a:ea typeface="Verdana" charset="0"/>
                <a:cs typeface="Verdana" charset="0"/>
              </a:rPr>
              <a:t>This application has restored the mobile functionality that is seen in the first party application by </a:t>
            </a:r>
            <a:r>
              <a:rPr lang="en-US" sz="2800" dirty="0" smtClean="0">
                <a:solidFill>
                  <a:schemeClr val="tx1"/>
                </a:solidFill>
                <a:latin typeface="Verdana" charset="0"/>
                <a:ea typeface="Verdana" charset="0"/>
                <a:cs typeface="Verdana" charset="0"/>
              </a:rPr>
              <a:t>Tesla</a:t>
            </a:r>
          </a:p>
          <a:p>
            <a:pPr>
              <a:lnSpc>
                <a:spcPct val="120000"/>
              </a:lnSpc>
              <a:buClr>
                <a:schemeClr val="dk1"/>
              </a:buClr>
              <a:buSzPts val="2800"/>
            </a:pPr>
            <a:endParaRPr lang="en-US" sz="2800" dirty="0">
              <a:solidFill>
                <a:schemeClr val="tx1"/>
              </a:solidFill>
              <a:latin typeface="Verdana" charset="0"/>
              <a:ea typeface="Verdana" charset="0"/>
              <a:cs typeface="Verdana" charset="0"/>
            </a:endParaRPr>
          </a:p>
          <a:p>
            <a:pPr lvl="0">
              <a:lnSpc>
                <a:spcPct val="120000"/>
              </a:lnSpc>
              <a:buClr>
                <a:schemeClr val="dk1"/>
              </a:buClr>
              <a:buSzPts val="2800"/>
            </a:pPr>
            <a:r>
              <a:rPr lang="en-US" sz="2800" b="1" dirty="0" smtClean="0">
                <a:solidFill>
                  <a:schemeClr val="tx1"/>
                </a:solidFill>
                <a:latin typeface="Verdana" charset="0"/>
                <a:ea typeface="Verdana" charset="0"/>
                <a:cs typeface="Verdana" charset="0"/>
              </a:rPr>
              <a:t>Features </a:t>
            </a:r>
            <a:r>
              <a:rPr lang="en-US" sz="2800" b="1" dirty="0">
                <a:solidFill>
                  <a:schemeClr val="tx1"/>
                </a:solidFill>
                <a:latin typeface="Verdana" charset="0"/>
                <a:ea typeface="Verdana" charset="0"/>
                <a:cs typeface="Verdana" charset="0"/>
              </a:rPr>
              <a:t>Implemented: </a:t>
            </a:r>
            <a:endParaRPr lang="en-US" sz="2800" dirty="0" smtClean="0">
              <a:solidFill>
                <a:schemeClr val="tx1"/>
              </a:solidFill>
              <a:latin typeface="Verdana" charset="0"/>
              <a:ea typeface="Verdana" charset="0"/>
              <a:cs typeface="Verdana" charset="0"/>
            </a:endParaRPr>
          </a:p>
          <a:p>
            <a:pPr marL="457200" lvl="0" indent="-457200">
              <a:lnSpc>
                <a:spcPct val="120000"/>
              </a:lnSpc>
              <a:buClr>
                <a:schemeClr val="dk1"/>
              </a:buClr>
              <a:buSzPts val="2800"/>
              <a:buFont typeface="Arial"/>
              <a:buChar char="•"/>
            </a:pPr>
            <a:r>
              <a:rPr lang="en-US" sz="2800" dirty="0" smtClean="0">
                <a:solidFill>
                  <a:schemeClr val="tx1"/>
                </a:solidFill>
                <a:latin typeface="Verdana" charset="0"/>
                <a:ea typeface="Verdana" charset="0"/>
                <a:cs typeface="Verdana" charset="0"/>
              </a:rPr>
              <a:t>Start </a:t>
            </a:r>
            <a:r>
              <a:rPr lang="en-US" sz="2800" dirty="0">
                <a:solidFill>
                  <a:schemeClr val="tx1"/>
                </a:solidFill>
                <a:latin typeface="Verdana" charset="0"/>
                <a:ea typeface="Verdana" charset="0"/>
                <a:cs typeface="Verdana" charset="0"/>
              </a:rPr>
              <a:t>Engine </a:t>
            </a:r>
            <a:endParaRPr lang="en-US" sz="2800" dirty="0" smtClean="0">
              <a:solidFill>
                <a:schemeClr val="tx1"/>
              </a:solidFill>
              <a:latin typeface="Verdana" charset="0"/>
              <a:ea typeface="Verdana" charset="0"/>
              <a:cs typeface="Verdana" charset="0"/>
            </a:endParaRPr>
          </a:p>
          <a:p>
            <a:pPr marL="457200" lvl="0" indent="-457200">
              <a:lnSpc>
                <a:spcPct val="120000"/>
              </a:lnSpc>
              <a:buClr>
                <a:schemeClr val="dk1"/>
              </a:buClr>
              <a:buSzPts val="2800"/>
              <a:buFont typeface="Arial"/>
              <a:buChar char="•"/>
            </a:pPr>
            <a:r>
              <a:rPr lang="en-US" sz="2800" dirty="0" smtClean="0">
                <a:solidFill>
                  <a:schemeClr val="tx1"/>
                </a:solidFill>
                <a:latin typeface="Verdana" charset="0"/>
                <a:ea typeface="Verdana" charset="0"/>
                <a:cs typeface="Verdana" charset="0"/>
              </a:rPr>
              <a:t>Lock/Unlock Vehicle </a:t>
            </a:r>
          </a:p>
          <a:p>
            <a:pPr marL="457200" lvl="0" indent="-457200">
              <a:lnSpc>
                <a:spcPct val="120000"/>
              </a:lnSpc>
              <a:buClr>
                <a:schemeClr val="dk1"/>
              </a:buClr>
              <a:buSzPts val="2800"/>
              <a:buFont typeface="Arial"/>
              <a:buChar char="•"/>
            </a:pPr>
            <a:r>
              <a:rPr lang="en-US" sz="2800" dirty="0" smtClean="0">
                <a:solidFill>
                  <a:schemeClr val="tx1"/>
                </a:solidFill>
                <a:latin typeface="Verdana" charset="0"/>
                <a:ea typeface="Verdana" charset="0"/>
                <a:cs typeface="Verdana" charset="0"/>
              </a:rPr>
              <a:t>Honk Horn </a:t>
            </a:r>
          </a:p>
          <a:p>
            <a:pPr marL="457200" lvl="0" indent="-457200">
              <a:lnSpc>
                <a:spcPct val="120000"/>
              </a:lnSpc>
              <a:buClr>
                <a:schemeClr val="dk1"/>
              </a:buClr>
              <a:buSzPts val="2800"/>
              <a:buFont typeface="Arial"/>
              <a:buChar char="•"/>
            </a:pPr>
            <a:r>
              <a:rPr lang="en-US" sz="2800" dirty="0" smtClean="0">
                <a:solidFill>
                  <a:schemeClr val="tx1"/>
                </a:solidFill>
                <a:latin typeface="Verdana" charset="0"/>
                <a:ea typeface="Verdana" charset="0"/>
                <a:cs typeface="Verdana" charset="0"/>
              </a:rPr>
              <a:t>Flash Lights </a:t>
            </a:r>
          </a:p>
          <a:p>
            <a:pPr marL="457200" lvl="0" indent="-457200">
              <a:lnSpc>
                <a:spcPct val="120000"/>
              </a:lnSpc>
              <a:buClr>
                <a:schemeClr val="dk1"/>
              </a:buClr>
              <a:buSzPts val="2800"/>
              <a:buFont typeface="Arial"/>
              <a:buChar char="•"/>
            </a:pPr>
            <a:r>
              <a:rPr lang="en-US" sz="2800" dirty="0" smtClean="0">
                <a:solidFill>
                  <a:schemeClr val="tx1"/>
                </a:solidFill>
                <a:latin typeface="Verdana" charset="0"/>
                <a:ea typeface="Verdana" charset="0"/>
                <a:cs typeface="Verdana" charset="0"/>
              </a:rPr>
              <a:t>Open Trunk &amp; Frunk </a:t>
            </a:r>
          </a:p>
          <a:p>
            <a:pPr marL="457200" lvl="0" indent="-457200">
              <a:lnSpc>
                <a:spcPct val="120000"/>
              </a:lnSpc>
              <a:buClr>
                <a:schemeClr val="dk1"/>
              </a:buClr>
              <a:buSzPts val="2800"/>
              <a:buFont typeface="Arial"/>
              <a:buChar char="•"/>
            </a:pPr>
            <a:r>
              <a:rPr lang="en-US" sz="2800" dirty="0" smtClean="0">
                <a:solidFill>
                  <a:schemeClr val="tx1"/>
                </a:solidFill>
                <a:latin typeface="Verdana" charset="0"/>
                <a:ea typeface="Verdana" charset="0"/>
                <a:cs typeface="Verdana" charset="0"/>
              </a:rPr>
              <a:t>Open Sunroof </a:t>
            </a:r>
          </a:p>
          <a:p>
            <a:pPr marL="457200" lvl="0" indent="-457200">
              <a:lnSpc>
                <a:spcPct val="120000"/>
              </a:lnSpc>
              <a:buClr>
                <a:schemeClr val="dk1"/>
              </a:buClr>
              <a:buSzPts val="2800"/>
              <a:buFont typeface="Arial"/>
              <a:buChar char="•"/>
            </a:pPr>
            <a:r>
              <a:rPr lang="en-US" sz="2800" dirty="0" smtClean="0">
                <a:solidFill>
                  <a:schemeClr val="tx1"/>
                </a:solidFill>
                <a:latin typeface="Verdana" charset="0"/>
                <a:ea typeface="Verdana" charset="0"/>
                <a:cs typeface="Verdana" charset="0"/>
              </a:rPr>
              <a:t>Climate Control </a:t>
            </a:r>
          </a:p>
          <a:p>
            <a:pPr marL="457200" lvl="0" indent="-457200">
              <a:lnSpc>
                <a:spcPct val="120000"/>
              </a:lnSpc>
              <a:buClr>
                <a:schemeClr val="dk1"/>
              </a:buClr>
              <a:buSzPts val="2800"/>
              <a:buFont typeface="Arial"/>
              <a:buChar char="•"/>
            </a:pPr>
            <a:r>
              <a:rPr lang="en-US" sz="2800" dirty="0" smtClean="0">
                <a:solidFill>
                  <a:schemeClr val="tx1"/>
                </a:solidFill>
                <a:latin typeface="Verdana" charset="0"/>
                <a:ea typeface="Verdana" charset="0"/>
                <a:cs typeface="Verdana" charset="0"/>
              </a:rPr>
              <a:t>Seat Heating </a:t>
            </a:r>
          </a:p>
          <a:p>
            <a:pPr marL="457200" lvl="0" indent="-457200">
              <a:lnSpc>
                <a:spcPct val="120000"/>
              </a:lnSpc>
              <a:buClr>
                <a:schemeClr val="dk1"/>
              </a:buClr>
              <a:buSzPts val="2800"/>
              <a:buFont typeface="Arial"/>
              <a:buChar char="•"/>
            </a:pPr>
            <a:r>
              <a:rPr lang="en-US" sz="2800" dirty="0" smtClean="0">
                <a:solidFill>
                  <a:schemeClr val="tx1"/>
                </a:solidFill>
                <a:latin typeface="Verdana" charset="0"/>
                <a:ea typeface="Verdana" charset="0"/>
                <a:cs typeface="Verdana" charset="0"/>
              </a:rPr>
              <a:t>Media Controls </a:t>
            </a:r>
          </a:p>
          <a:p>
            <a:pPr marL="457200" lvl="0" indent="-457200">
              <a:lnSpc>
                <a:spcPct val="120000"/>
              </a:lnSpc>
              <a:buClr>
                <a:schemeClr val="dk1"/>
              </a:buClr>
              <a:buSzPts val="2800"/>
              <a:buFont typeface="Arial"/>
              <a:buChar char="•"/>
            </a:pPr>
            <a:r>
              <a:rPr lang="en-US" sz="2800" dirty="0" smtClean="0">
                <a:solidFill>
                  <a:schemeClr val="tx1"/>
                </a:solidFill>
                <a:latin typeface="Verdana" charset="0"/>
                <a:ea typeface="Verdana" charset="0"/>
                <a:cs typeface="Verdana" charset="0"/>
              </a:rPr>
              <a:t>Setting Max Charge </a:t>
            </a:r>
          </a:p>
          <a:p>
            <a:pPr marL="457200" lvl="0" indent="-457200">
              <a:lnSpc>
                <a:spcPct val="120000"/>
              </a:lnSpc>
              <a:buClr>
                <a:schemeClr val="dk1"/>
              </a:buClr>
              <a:buSzPts val="2800"/>
              <a:buFont typeface="Arial"/>
              <a:buChar char="•"/>
            </a:pPr>
            <a:r>
              <a:rPr lang="en-US" sz="2800" dirty="0" smtClean="0">
                <a:solidFill>
                  <a:schemeClr val="tx1"/>
                </a:solidFill>
                <a:latin typeface="Verdana" charset="0"/>
                <a:ea typeface="Verdana" charset="0"/>
                <a:cs typeface="Verdana" charset="0"/>
              </a:rPr>
              <a:t>Starting/Stopping Charging </a:t>
            </a:r>
          </a:p>
          <a:p>
            <a:pPr marL="457200" lvl="0" indent="-457200">
              <a:lnSpc>
                <a:spcPct val="120000"/>
              </a:lnSpc>
              <a:buClr>
                <a:schemeClr val="dk1"/>
              </a:buClr>
              <a:buSzPts val="2800"/>
              <a:buFont typeface="Arial"/>
              <a:buChar char="•"/>
            </a:pPr>
            <a:r>
              <a:rPr lang="en-US" sz="2800" dirty="0" smtClean="0">
                <a:solidFill>
                  <a:schemeClr val="tx1"/>
                </a:solidFill>
                <a:latin typeface="Verdana" charset="0"/>
                <a:ea typeface="Verdana" charset="0"/>
                <a:cs typeface="Verdana" charset="0"/>
              </a:rPr>
              <a:t>Printing Diagnostic Information (Vehicle, Drive, Charge &amp; Climate State, w/ Vehicle and GUI Settings) </a:t>
            </a:r>
          </a:p>
          <a:p>
            <a:pPr marL="457200" lvl="0" indent="-457200">
              <a:lnSpc>
                <a:spcPct val="120000"/>
              </a:lnSpc>
              <a:buClr>
                <a:schemeClr val="dk1"/>
              </a:buClr>
              <a:buSzPts val="2800"/>
              <a:buFont typeface="Arial"/>
              <a:buChar char="•"/>
            </a:pPr>
            <a:r>
              <a:rPr lang="en-US" sz="2800" dirty="0" smtClean="0">
                <a:solidFill>
                  <a:schemeClr val="tx1"/>
                </a:solidFill>
                <a:latin typeface="Verdana" charset="0"/>
                <a:ea typeface="Verdana" charset="0"/>
                <a:cs typeface="Verdana" charset="0"/>
              </a:rPr>
              <a:t>(BETA) Summon Functionality</a:t>
            </a:r>
          </a:p>
          <a:p>
            <a:pPr marL="457200" lvl="0" indent="-457200">
              <a:lnSpc>
                <a:spcPct val="120000"/>
              </a:lnSpc>
              <a:buClr>
                <a:schemeClr val="dk1"/>
              </a:buClr>
              <a:buSzPts val="2800"/>
              <a:buFont typeface="Arial"/>
              <a:buChar char="•"/>
            </a:pPr>
            <a:endParaRPr lang="en-US" sz="2800" dirty="0">
              <a:solidFill>
                <a:schemeClr val="tx1"/>
              </a:solidFill>
              <a:latin typeface="Verdana" charset="0"/>
              <a:ea typeface="Verdana" charset="0"/>
              <a:cs typeface="Verdana" charset="0"/>
            </a:endParaRPr>
          </a:p>
          <a:p>
            <a:pPr>
              <a:lnSpc>
                <a:spcPct val="120000"/>
              </a:lnSpc>
              <a:buClr>
                <a:schemeClr val="dk1"/>
              </a:buClr>
              <a:buSzPts val="2800"/>
            </a:pPr>
            <a:r>
              <a:rPr lang="en-US" sz="2800" dirty="0">
                <a:solidFill>
                  <a:schemeClr val="tx1"/>
                </a:solidFill>
                <a:latin typeface="Verdana" charset="0"/>
                <a:ea typeface="Verdana" charset="0"/>
                <a:cs typeface="Verdana" charset="0"/>
              </a:rPr>
              <a:t>Design is similar to that of Tesla’s own to help users become familiar with where features are and how features work</a:t>
            </a:r>
            <a:endParaRPr sz="2800" dirty="0">
              <a:solidFill>
                <a:schemeClr val="tx1"/>
              </a:solidFill>
              <a:latin typeface="Verdana" charset="0"/>
              <a:ea typeface="Verdana" charset="0"/>
              <a:cs typeface="Verdana" charset="0"/>
            </a:endParaRPr>
          </a:p>
        </p:txBody>
      </p:sp>
      <p:sp>
        <p:nvSpPr>
          <p:cNvPr id="45" name="Google Shape;45;p3"/>
          <p:cNvSpPr txBox="1"/>
          <p:nvPr/>
        </p:nvSpPr>
        <p:spPr>
          <a:xfrm>
            <a:off x="38032266" y="754123"/>
            <a:ext cx="3811058" cy="1790601"/>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Clr>
                <a:schemeClr val="lt1"/>
              </a:buClr>
              <a:buSzPts val="5400"/>
              <a:buFont typeface="Impact"/>
              <a:buNone/>
            </a:pPr>
            <a:r>
              <a:rPr lang="en-US" sz="5400">
                <a:solidFill>
                  <a:schemeClr val="lt1"/>
                </a:solidFill>
                <a:latin typeface="Impact"/>
                <a:ea typeface="Impact"/>
                <a:cs typeface="Impact"/>
                <a:sym typeface="Impact"/>
              </a:rPr>
              <a:t>Group #22</a:t>
            </a:r>
            <a:endParaRPr sz="5400" b="0" i="0" u="none" strike="noStrike" cap="none">
              <a:solidFill>
                <a:schemeClr val="lt1"/>
              </a:solidFill>
              <a:latin typeface="Impact"/>
              <a:ea typeface="Impact"/>
              <a:cs typeface="Impact"/>
              <a:sym typeface="Impact"/>
            </a:endParaRPr>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2729" t="15555" r="8516" b="17051"/>
          <a:stretch/>
        </p:blipFill>
        <p:spPr>
          <a:xfrm>
            <a:off x="33522834" y="22060644"/>
            <a:ext cx="9018863" cy="5136198"/>
          </a:xfrm>
          <a:prstGeom prst="rect">
            <a:avLst/>
          </a:prstGeom>
        </p:spPr>
      </p:pic>
      <p:sp>
        <p:nvSpPr>
          <p:cNvPr id="6" name="Rectangle 5"/>
          <p:cNvSpPr/>
          <p:nvPr/>
        </p:nvSpPr>
        <p:spPr>
          <a:xfrm>
            <a:off x="33522834" y="20920436"/>
            <a:ext cx="3062057" cy="757130"/>
          </a:xfrm>
          <a:prstGeom prst="rect">
            <a:avLst/>
          </a:prstGeom>
        </p:spPr>
        <p:txBody>
          <a:bodyPr wrap="none">
            <a:spAutoFit/>
          </a:bodyPr>
          <a:lstStyle/>
          <a:p>
            <a:pPr lvl="0">
              <a:lnSpc>
                <a:spcPct val="90000"/>
              </a:lnSpc>
              <a:buClr>
                <a:srgbClr val="FFFFFF"/>
              </a:buClr>
              <a:buSzPts val="4800"/>
            </a:pPr>
            <a:r>
              <a:rPr lang="en-US" sz="4800" b="1" dirty="0" smtClean="0">
                <a:solidFill>
                  <a:schemeClr val="tx1"/>
                </a:solidFill>
              </a:rPr>
              <a:t>The Team</a:t>
            </a:r>
            <a:endParaRPr lang="en-US" sz="4800" b="1" dirty="0">
              <a:solidFill>
                <a:schemeClr val="tx1"/>
              </a:solidFill>
            </a:endParaRPr>
          </a:p>
        </p:txBody>
      </p:sp>
      <p:sp>
        <p:nvSpPr>
          <p:cNvPr id="7" name="Rectangle 6"/>
          <p:cNvSpPr/>
          <p:nvPr/>
        </p:nvSpPr>
        <p:spPr>
          <a:xfrm>
            <a:off x="33064704" y="27579920"/>
            <a:ext cx="10269905" cy="4380686"/>
          </a:xfrm>
          <a:prstGeom prst="rect">
            <a:avLst/>
          </a:prstGeom>
        </p:spPr>
        <p:txBody>
          <a:bodyPr wrap="square">
            <a:spAutoFit/>
          </a:bodyPr>
          <a:lstStyle/>
          <a:p>
            <a:pPr marL="457200" marR="0" lvl="0" indent="-457200" defTabSz="914400" eaLnBrk="1" fontAlgn="auto" latinLnBrk="0" hangingPunct="1">
              <a:lnSpc>
                <a:spcPct val="120000"/>
              </a:lnSpc>
              <a:spcBef>
                <a:spcPts val="2600"/>
              </a:spcBef>
              <a:spcAft>
                <a:spcPts val="0"/>
              </a:spcAft>
              <a:buClr>
                <a:schemeClr val="dk1"/>
              </a:buClr>
              <a:buSzPts val="2800"/>
              <a:buFont typeface="Arial" charset="0"/>
              <a:buChar char="•"/>
              <a:tabLst/>
              <a:defRPr/>
            </a:pPr>
            <a:r>
              <a:rPr lang="en-US" sz="3200" dirty="0" smtClean="0">
                <a:solidFill>
                  <a:schemeClr val="tx1"/>
                </a:solidFill>
                <a:latin typeface="Verdana" charset="0"/>
                <a:ea typeface="Verdana" charset="0"/>
                <a:cs typeface="Verdana" charset="0"/>
              </a:rPr>
              <a:t>Brett Case  --  brett.case97@gmail.com</a:t>
            </a:r>
          </a:p>
          <a:p>
            <a:pPr marL="457200" marR="0" lvl="0" indent="-457200" defTabSz="914400" eaLnBrk="1" fontAlgn="auto" latinLnBrk="0" hangingPunct="1">
              <a:lnSpc>
                <a:spcPct val="120000"/>
              </a:lnSpc>
              <a:spcBef>
                <a:spcPts val="2600"/>
              </a:spcBef>
              <a:spcAft>
                <a:spcPts val="0"/>
              </a:spcAft>
              <a:buClr>
                <a:schemeClr val="dk1"/>
              </a:buClr>
              <a:buSzPts val="2800"/>
              <a:buFont typeface="Arial" charset="0"/>
              <a:buChar char="•"/>
              <a:tabLst/>
              <a:defRPr/>
            </a:pPr>
            <a:r>
              <a:rPr lang="en-US" sz="3200" dirty="0" smtClean="0">
                <a:solidFill>
                  <a:schemeClr val="tx1"/>
                </a:solidFill>
                <a:latin typeface="Verdana" charset="0"/>
                <a:ea typeface="Verdana" charset="0"/>
                <a:cs typeface="Verdana" charset="0"/>
              </a:rPr>
              <a:t>Burton </a:t>
            </a:r>
            <a:r>
              <a:rPr lang="en-US" sz="3200" dirty="0" err="1" smtClean="0">
                <a:solidFill>
                  <a:schemeClr val="tx1"/>
                </a:solidFill>
                <a:latin typeface="Verdana" charset="0"/>
                <a:ea typeface="Verdana" charset="0"/>
                <a:cs typeface="Verdana" charset="0"/>
              </a:rPr>
              <a:t>Jaursch</a:t>
            </a:r>
            <a:r>
              <a:rPr lang="en-US" sz="3200" dirty="0">
                <a:solidFill>
                  <a:schemeClr val="tx1"/>
                </a:solidFill>
                <a:latin typeface="Verdana" charset="0"/>
                <a:ea typeface="Verdana" charset="0"/>
                <a:cs typeface="Verdana" charset="0"/>
              </a:rPr>
              <a:t> </a:t>
            </a:r>
            <a:r>
              <a:rPr lang="en-US" sz="3200" dirty="0" smtClean="0">
                <a:solidFill>
                  <a:schemeClr val="tx1"/>
                </a:solidFill>
                <a:latin typeface="Verdana" charset="0"/>
                <a:ea typeface="Verdana" charset="0"/>
                <a:cs typeface="Verdana" charset="0"/>
              </a:rPr>
              <a:t> --</a:t>
            </a:r>
            <a:r>
              <a:rPr lang="en-US" sz="3200" dirty="0">
                <a:solidFill>
                  <a:schemeClr val="tx1"/>
                </a:solidFill>
                <a:latin typeface="Verdana" charset="0"/>
                <a:ea typeface="Verdana" charset="0"/>
                <a:cs typeface="Verdana" charset="0"/>
              </a:rPr>
              <a:t> </a:t>
            </a:r>
            <a:r>
              <a:rPr lang="en-US" sz="3200" dirty="0" err="1" smtClean="0">
                <a:solidFill>
                  <a:schemeClr val="tx1"/>
                </a:solidFill>
                <a:latin typeface="Verdana" charset="0"/>
                <a:ea typeface="Verdana" charset="0"/>
                <a:cs typeface="Verdana" charset="0"/>
              </a:rPr>
              <a:t>burton.jaursch@gmail.com</a:t>
            </a:r>
            <a:endParaRPr lang="en-US" sz="3200" dirty="0" smtClean="0">
              <a:solidFill>
                <a:schemeClr val="tx1"/>
              </a:solidFill>
              <a:latin typeface="Verdana" charset="0"/>
              <a:ea typeface="Verdana" charset="0"/>
              <a:cs typeface="Verdana" charset="0"/>
            </a:endParaRPr>
          </a:p>
          <a:p>
            <a:pPr marL="457200" lvl="0" indent="-457200">
              <a:lnSpc>
                <a:spcPct val="120000"/>
              </a:lnSpc>
              <a:spcBef>
                <a:spcPts val="2600"/>
              </a:spcBef>
              <a:buClr>
                <a:schemeClr val="dk1"/>
              </a:buClr>
              <a:buSzPts val="2800"/>
              <a:buFont typeface="Arial" charset="0"/>
              <a:buChar char="•"/>
            </a:pPr>
            <a:r>
              <a:rPr lang="en-US" sz="3200" dirty="0" smtClean="0">
                <a:solidFill>
                  <a:schemeClr val="tx1"/>
                </a:solidFill>
                <a:latin typeface="Verdana" charset="0"/>
                <a:ea typeface="Verdana" charset="0"/>
                <a:cs typeface="Verdana" charset="0"/>
              </a:rPr>
              <a:t>Chris Jansen</a:t>
            </a:r>
            <a:r>
              <a:rPr lang="en-US" sz="3200" dirty="0">
                <a:solidFill>
                  <a:schemeClr val="tx1"/>
                </a:solidFill>
                <a:latin typeface="Verdana" charset="0"/>
                <a:ea typeface="Verdana" charset="0"/>
                <a:cs typeface="Verdana" charset="0"/>
              </a:rPr>
              <a:t> </a:t>
            </a:r>
            <a:r>
              <a:rPr lang="en-US" sz="3200" dirty="0" smtClean="0">
                <a:solidFill>
                  <a:schemeClr val="tx1"/>
                </a:solidFill>
                <a:latin typeface="Verdana" charset="0"/>
                <a:ea typeface="Verdana" charset="0"/>
                <a:cs typeface="Verdana" charset="0"/>
              </a:rPr>
              <a:t> --  </a:t>
            </a:r>
            <a:r>
              <a:rPr lang="en-US" sz="3200" dirty="0" err="1" smtClean="0">
                <a:solidFill>
                  <a:schemeClr val="tx1"/>
                </a:solidFill>
                <a:latin typeface="Verdana" charset="0"/>
                <a:ea typeface="Verdana" charset="0"/>
                <a:cs typeface="Verdana" charset="0"/>
              </a:rPr>
              <a:t>jansench@oregonstate.edu</a:t>
            </a:r>
            <a:endParaRPr lang="en-US" sz="3200" dirty="0" smtClean="0">
              <a:solidFill>
                <a:schemeClr val="tx1"/>
              </a:solidFill>
              <a:latin typeface="Verdana" charset="0"/>
              <a:ea typeface="Verdana" charset="0"/>
              <a:cs typeface="Verdana" charset="0"/>
            </a:endParaRPr>
          </a:p>
          <a:p>
            <a:pPr marL="457200" lvl="0" indent="-457200">
              <a:lnSpc>
                <a:spcPct val="120000"/>
              </a:lnSpc>
              <a:spcBef>
                <a:spcPts val="2600"/>
              </a:spcBef>
              <a:buClr>
                <a:schemeClr val="dk1"/>
              </a:buClr>
              <a:buSzPts val="2800"/>
              <a:buFont typeface="Arial" charset="0"/>
              <a:buChar char="•"/>
            </a:pPr>
            <a:r>
              <a:rPr lang="en-US" sz="3200" dirty="0" smtClean="0">
                <a:solidFill>
                  <a:schemeClr val="tx1"/>
                </a:solidFill>
                <a:latin typeface="Verdana" charset="0"/>
                <a:ea typeface="Verdana" charset="0"/>
                <a:cs typeface="Verdana" charset="0"/>
              </a:rPr>
              <a:t>Alex </a:t>
            </a:r>
            <a:r>
              <a:rPr lang="en-US" sz="3200" dirty="0" err="1" smtClean="0">
                <a:solidFill>
                  <a:schemeClr val="tx1"/>
                </a:solidFill>
                <a:latin typeface="Verdana" charset="0"/>
                <a:ea typeface="Verdana" charset="0"/>
                <a:cs typeface="Verdana" charset="0"/>
              </a:rPr>
              <a:t>Morefield</a:t>
            </a:r>
            <a:r>
              <a:rPr lang="en-US" sz="3200" dirty="0" smtClean="0">
                <a:solidFill>
                  <a:schemeClr val="tx1"/>
                </a:solidFill>
                <a:latin typeface="Verdana" charset="0"/>
                <a:ea typeface="Verdana" charset="0"/>
                <a:cs typeface="Verdana" charset="0"/>
              </a:rPr>
              <a:t>  --  </a:t>
            </a:r>
            <a:r>
              <a:rPr lang="en-US" sz="3200" dirty="0" err="1" smtClean="0">
                <a:solidFill>
                  <a:schemeClr val="tx1"/>
                </a:solidFill>
                <a:latin typeface="Verdana" charset="0"/>
                <a:ea typeface="Verdana" charset="0"/>
                <a:cs typeface="Verdana" charset="0"/>
              </a:rPr>
              <a:t>morefiea@oregonstate.edu</a:t>
            </a:r>
            <a:endParaRPr lang="en-US" sz="3200" dirty="0" smtClean="0">
              <a:solidFill>
                <a:schemeClr val="tx1"/>
              </a:solidFill>
              <a:latin typeface="Verdana" charset="0"/>
              <a:ea typeface="Verdana" charset="0"/>
              <a:cs typeface="Verdana" charset="0"/>
            </a:endParaRPr>
          </a:p>
          <a:p>
            <a:pPr marL="457200" lvl="0" indent="-457200">
              <a:lnSpc>
                <a:spcPct val="120000"/>
              </a:lnSpc>
              <a:spcBef>
                <a:spcPts val="2600"/>
              </a:spcBef>
              <a:buClr>
                <a:schemeClr val="dk1"/>
              </a:buClr>
              <a:buSzPts val="2800"/>
              <a:buFont typeface="Arial" charset="0"/>
              <a:buChar char="•"/>
            </a:pPr>
            <a:r>
              <a:rPr lang="en-US" sz="3200" dirty="0" smtClean="0">
                <a:solidFill>
                  <a:schemeClr val="tx1"/>
                </a:solidFill>
                <a:latin typeface="Verdana" charset="0"/>
                <a:ea typeface="Verdana" charset="0"/>
                <a:cs typeface="Verdana" charset="0"/>
              </a:rPr>
              <a:t>James Zeng  --  jzeng1996@gmail.com</a:t>
            </a:r>
            <a:endParaRPr lang="en-US" sz="3200" dirty="0">
              <a:solidFill>
                <a:schemeClr val="tx1"/>
              </a:solidFill>
              <a:latin typeface="Verdana" charset="0"/>
              <a:ea typeface="Verdana" charset="0"/>
              <a:cs typeface="Verdana" charset="0"/>
            </a:endParaRP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054008" y="10478125"/>
            <a:ext cx="18020205" cy="10962164"/>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95445" y="18515182"/>
            <a:ext cx="3917081" cy="6952820"/>
          </a:xfrm>
          <a:prstGeom prst="rect">
            <a:avLst/>
          </a:prstGeom>
        </p:spPr>
      </p:pic>
      <p:pic>
        <p:nvPicPr>
          <p:cNvPr id="47" name="Google Shape;47;p3"/>
          <p:cNvPicPr preferRelativeResize="0"/>
          <p:nvPr/>
        </p:nvPicPr>
        <p:blipFill>
          <a:blip r:embed="rId6">
            <a:alphaModFix/>
          </a:blip>
          <a:stretch>
            <a:fillRect/>
          </a:stretch>
        </p:blipFill>
        <p:spPr>
          <a:xfrm>
            <a:off x="1708264" y="18515182"/>
            <a:ext cx="3826377" cy="6952820"/>
          </a:xfrm>
          <a:prstGeom prst="rect">
            <a:avLst/>
          </a:prstGeom>
          <a:noFill/>
          <a:ln>
            <a:noFill/>
          </a:ln>
        </p:spPr>
      </p:pic>
      <p:sp>
        <p:nvSpPr>
          <p:cNvPr id="12" name="TextBox 11"/>
          <p:cNvSpPr txBox="1"/>
          <p:nvPr/>
        </p:nvSpPr>
        <p:spPr>
          <a:xfrm>
            <a:off x="1563942" y="25619242"/>
            <a:ext cx="4115020" cy="369332"/>
          </a:xfrm>
          <a:prstGeom prst="rect">
            <a:avLst/>
          </a:prstGeom>
          <a:noFill/>
        </p:spPr>
        <p:txBody>
          <a:bodyPr wrap="square" rtlCol="0">
            <a:spAutoFit/>
          </a:bodyPr>
          <a:lstStyle/>
          <a:p>
            <a:r>
              <a:rPr lang="en-US" sz="1800" dirty="0" smtClean="0">
                <a:solidFill>
                  <a:schemeClr val="bg1"/>
                </a:solidFill>
                <a:latin typeface="Verdana" charset="0"/>
                <a:ea typeface="Verdana" charset="0"/>
                <a:cs typeface="Verdana" charset="0"/>
              </a:rPr>
              <a:t>Original </a:t>
            </a:r>
            <a:r>
              <a:rPr lang="en-US" sz="1800" dirty="0" err="1">
                <a:solidFill>
                  <a:schemeClr val="lt1"/>
                </a:solidFill>
                <a:latin typeface="Verdana" charset="0"/>
                <a:ea typeface="Verdana" charset="0"/>
                <a:cs typeface="Verdana" charset="0"/>
                <a:sym typeface="Verdana"/>
              </a:rPr>
              <a:t>Ingineerix</a:t>
            </a:r>
            <a:r>
              <a:rPr lang="en-US" sz="1800" dirty="0">
                <a:solidFill>
                  <a:schemeClr val="lt1"/>
                </a:solidFill>
                <a:latin typeface="Verdana" charset="0"/>
                <a:ea typeface="Verdana" charset="0"/>
                <a:cs typeface="Verdana" charset="0"/>
                <a:sym typeface="Verdana"/>
              </a:rPr>
              <a:t> </a:t>
            </a:r>
            <a:r>
              <a:rPr lang="en-US" sz="1800" dirty="0" smtClean="0">
                <a:solidFill>
                  <a:schemeClr val="bg1"/>
                </a:solidFill>
                <a:latin typeface="Verdana" charset="0"/>
                <a:ea typeface="Verdana" charset="0"/>
                <a:cs typeface="Verdana" charset="0"/>
              </a:rPr>
              <a:t>Mobile Design</a:t>
            </a:r>
            <a:endParaRPr lang="en-US" sz="1800" dirty="0">
              <a:solidFill>
                <a:schemeClr val="bg1"/>
              </a:solidFill>
              <a:latin typeface="Verdana" charset="0"/>
              <a:ea typeface="Verdana" charset="0"/>
              <a:cs typeface="Verdana" charset="0"/>
            </a:endParaRPr>
          </a:p>
        </p:txBody>
      </p:sp>
      <p:sp>
        <p:nvSpPr>
          <p:cNvPr id="26" name="TextBox 25"/>
          <p:cNvSpPr txBox="1"/>
          <p:nvPr/>
        </p:nvSpPr>
        <p:spPr>
          <a:xfrm>
            <a:off x="6881710" y="25619242"/>
            <a:ext cx="2936058" cy="369332"/>
          </a:xfrm>
          <a:prstGeom prst="rect">
            <a:avLst/>
          </a:prstGeom>
          <a:noFill/>
        </p:spPr>
        <p:txBody>
          <a:bodyPr wrap="square" rtlCol="0">
            <a:spAutoFit/>
          </a:bodyPr>
          <a:lstStyle/>
          <a:p>
            <a:r>
              <a:rPr lang="en-US" sz="1800" dirty="0" smtClean="0">
                <a:solidFill>
                  <a:schemeClr val="bg1"/>
                </a:solidFill>
                <a:latin typeface="Verdana" charset="0"/>
                <a:ea typeface="Verdana" charset="0"/>
                <a:cs typeface="Verdana" charset="0"/>
              </a:rPr>
              <a:t>Our </a:t>
            </a:r>
            <a:r>
              <a:rPr lang="en-US" sz="1800" dirty="0" smtClean="0">
                <a:solidFill>
                  <a:schemeClr val="lt1"/>
                </a:solidFill>
                <a:latin typeface="Verdana" charset="0"/>
                <a:ea typeface="Verdana" charset="0"/>
                <a:cs typeface="Verdana" charset="0"/>
                <a:sym typeface="Verdana"/>
              </a:rPr>
              <a:t>New </a:t>
            </a:r>
            <a:r>
              <a:rPr lang="en-US" sz="1800" dirty="0" smtClean="0">
                <a:solidFill>
                  <a:schemeClr val="bg1"/>
                </a:solidFill>
                <a:latin typeface="Verdana" charset="0"/>
                <a:ea typeface="Verdana" charset="0"/>
                <a:cs typeface="Verdana" charset="0"/>
              </a:rPr>
              <a:t>Mobile Design</a:t>
            </a:r>
            <a:endParaRPr lang="en-US" sz="1800" dirty="0">
              <a:solidFill>
                <a:schemeClr val="bg1"/>
              </a:solidFill>
              <a:latin typeface="Verdana" charset="0"/>
              <a:ea typeface="Verdana" charset="0"/>
              <a:cs typeface="Verdana" charset="0"/>
            </a:endParaRPr>
          </a:p>
        </p:txBody>
      </p:sp>
      <p:sp>
        <p:nvSpPr>
          <p:cNvPr id="13" name="TextBox 12"/>
          <p:cNvSpPr txBox="1"/>
          <p:nvPr/>
        </p:nvSpPr>
        <p:spPr>
          <a:xfrm>
            <a:off x="13054008" y="21492900"/>
            <a:ext cx="3844322" cy="369332"/>
          </a:xfrm>
          <a:prstGeom prst="rect">
            <a:avLst/>
          </a:prstGeom>
          <a:noFill/>
        </p:spPr>
        <p:txBody>
          <a:bodyPr wrap="none" rtlCol="0">
            <a:spAutoFit/>
          </a:bodyPr>
          <a:lstStyle/>
          <a:p>
            <a:r>
              <a:rPr lang="en-US" sz="1800" dirty="0" smtClean="0">
                <a:latin typeface="Verdana" charset="0"/>
                <a:ea typeface="Verdana" charset="0"/>
                <a:cs typeface="Verdana" charset="0"/>
              </a:rPr>
              <a:t>Desktop view of our application</a:t>
            </a:r>
            <a:endParaRPr lang="en-US" sz="1800" dirty="0">
              <a:latin typeface="Verdana" charset="0"/>
              <a:ea typeface="Verdana" charset="0"/>
              <a:cs typeface="Verdana" charset="0"/>
            </a:endParaRPr>
          </a:p>
        </p:txBody>
      </p:sp>
    </p:spTree>
  </p:cSld>
  <p:clrMapOvr>
    <a:masterClrMapping/>
  </p:clrMapOvr>
</p:sld>
</file>

<file path=ppt/theme/theme1.xml><?xml version="1.0" encoding="utf-8"?>
<a:theme xmlns:a="http://schemas.openxmlformats.org/drawingml/2006/main" name="research_poster_template-48x36">
  <a:themeElements>
    <a:clrScheme name="OSU COE">
      <a:dk1>
        <a:srgbClr val="000000"/>
      </a:dk1>
      <a:lt1>
        <a:srgbClr val="FFFFFF"/>
      </a:lt1>
      <a:dk2>
        <a:srgbClr val="D63F20"/>
      </a:dk2>
      <a:lt2>
        <a:srgbClr val="B1B2B1"/>
      </a:lt2>
      <a:accent1>
        <a:srgbClr val="7D7819"/>
      </a:accent1>
      <a:accent2>
        <a:srgbClr val="004760"/>
      </a:accent2>
      <a:accent3>
        <a:srgbClr val="EFB31D"/>
      </a:accent3>
      <a:accent4>
        <a:srgbClr val="002F32"/>
      </a:accent4>
      <a:accent5>
        <a:srgbClr val="00747E"/>
      </a:accent5>
      <a:accent6>
        <a:srgbClr val="777877"/>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125</TotalTime>
  <Words>548</Words>
  <Application>Microsoft Macintosh PowerPoint</Application>
  <PresentationFormat>Custom</PresentationFormat>
  <Paragraphs>52</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Calibri</vt:lpstr>
      <vt:lpstr>Georgia</vt:lpstr>
      <vt:lpstr>Impact</vt:lpstr>
      <vt:lpstr>Verdana</vt:lpstr>
      <vt:lpstr>Arial</vt:lpstr>
      <vt:lpstr>research_poster_template-48x36</vt:lpstr>
      <vt:lpstr>PowerPoint Presentation</vt:lpstr>
    </vt:vector>
  </TitlesOfParts>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Case, Brett Allen</cp:lastModifiedBy>
  <cp:revision>15</cp:revision>
  <dcterms:modified xsi:type="dcterms:W3CDTF">2019-04-26T19:02:47Z</dcterms:modified>
</cp:coreProperties>
</file>